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67"/>
  </p:notesMasterIdLst>
  <p:sldIdLst>
    <p:sldId id="256" r:id="rId5"/>
    <p:sldId id="315" r:id="rId6"/>
    <p:sldId id="304" r:id="rId7"/>
    <p:sldId id="342" r:id="rId8"/>
    <p:sldId id="258" r:id="rId9"/>
    <p:sldId id="351" r:id="rId10"/>
    <p:sldId id="346" r:id="rId11"/>
    <p:sldId id="303" r:id="rId12"/>
    <p:sldId id="306" r:id="rId13"/>
    <p:sldId id="302" r:id="rId14"/>
    <p:sldId id="261" r:id="rId15"/>
    <p:sldId id="262" r:id="rId16"/>
    <p:sldId id="290" r:id="rId17"/>
    <p:sldId id="347" r:id="rId18"/>
    <p:sldId id="278" r:id="rId19"/>
    <p:sldId id="348" r:id="rId20"/>
    <p:sldId id="352" r:id="rId21"/>
    <p:sldId id="277" r:id="rId22"/>
    <p:sldId id="358" r:id="rId23"/>
    <p:sldId id="264" r:id="rId24"/>
    <p:sldId id="349" r:id="rId25"/>
    <p:sldId id="286" r:id="rId26"/>
    <p:sldId id="353" r:id="rId27"/>
    <p:sldId id="307" r:id="rId28"/>
    <p:sldId id="309" r:id="rId29"/>
    <p:sldId id="350" r:id="rId30"/>
    <p:sldId id="287" r:id="rId31"/>
    <p:sldId id="288" r:id="rId32"/>
    <p:sldId id="289" r:id="rId33"/>
    <p:sldId id="291" r:id="rId34"/>
    <p:sldId id="285" r:id="rId35"/>
    <p:sldId id="333" r:id="rId36"/>
    <p:sldId id="355" r:id="rId37"/>
    <p:sldId id="335" r:id="rId38"/>
    <p:sldId id="336" r:id="rId39"/>
    <p:sldId id="337" r:id="rId40"/>
    <p:sldId id="338" r:id="rId41"/>
    <p:sldId id="339" r:id="rId42"/>
    <p:sldId id="340" r:id="rId43"/>
    <p:sldId id="311" r:id="rId44"/>
    <p:sldId id="343" r:id="rId45"/>
    <p:sldId id="356" r:id="rId46"/>
    <p:sldId id="344" r:id="rId47"/>
    <p:sldId id="312" r:id="rId48"/>
    <p:sldId id="345" r:id="rId49"/>
    <p:sldId id="313" r:id="rId50"/>
    <p:sldId id="293" r:id="rId51"/>
    <p:sldId id="357" r:id="rId52"/>
    <p:sldId id="294" r:id="rId53"/>
    <p:sldId id="295" r:id="rId54"/>
    <p:sldId id="297" r:id="rId55"/>
    <p:sldId id="308" r:id="rId56"/>
    <p:sldId id="305" r:id="rId57"/>
    <p:sldId id="319" r:id="rId58"/>
    <p:sldId id="321" r:id="rId59"/>
    <p:sldId id="322" r:id="rId60"/>
    <p:sldId id="323" r:id="rId61"/>
    <p:sldId id="328" r:id="rId62"/>
    <p:sldId id="324" r:id="rId63"/>
    <p:sldId id="316" r:id="rId64"/>
    <p:sldId id="334" r:id="rId65"/>
    <p:sldId id="271" r:id="rId66"/>
  </p:sldIdLst>
  <p:sldSz cx="12192000" cy="6858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맑은 고딕" panose="020B0500000000000000" pitchFamily="50" charset="-127"/>
      <p:regular r:id="rId72"/>
      <p:bold r:id="rId73"/>
    </p:embeddedFont>
    <p:embeddedFont>
      <p:font typeface="맑은 고딕" panose="020B0500000000000000" pitchFamily="50" charset="-127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582" userDrawn="1">
          <p15:clr>
            <a:srgbClr val="A4A3A4"/>
          </p15:clr>
        </p15:guide>
        <p15:guide id="7" pos="189" userDrawn="1">
          <p15:clr>
            <a:srgbClr val="A4A3A4"/>
          </p15:clr>
        </p15:guide>
        <p15:guide id="8" pos="3613" userDrawn="1">
          <p15:clr>
            <a:srgbClr val="A4A3A4"/>
          </p15:clr>
        </p15:guide>
        <p15:guide id="9" orient="horz" pos="1570" userDrawn="1">
          <p15:clr>
            <a:srgbClr val="A4A3A4"/>
          </p15:clr>
        </p15:guide>
        <p15:guide id="10" pos="6221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86" roundtripDataSignature="AMtx7mjGShCNOolbBYH1nebFmwZxSszgj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64C3EF-CA91-7A2B-AEE5-461E688CEB8D}" name="게스트 사용자" initials="게사" userId="S::urn:spo:anon#c65fd087e817b9847fe627bf17186d8ae7792ad7d28a7ecf843272d9489717f6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ED7D31"/>
    <a:srgbClr val="779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BD276-E042-86C5-7DEC-C71C5D6F7763}" v="11" dt="2023-01-02T04:44:37.119"/>
    <p1510:client id="{6201F419-B5FC-6FB5-16F1-A0204EEB8780}" v="858" dt="2023-01-02T04:29:55.097"/>
    <p1510:client id="{7432B718-997F-49CF-74D1-44AA3E734283}" v="1" dt="2023-01-02T03:47:39.838"/>
    <p1510:client id="{7BF8AFF6-A5D1-EAB2-B1FB-3FA39653B5F6}" v="108" dt="2023-01-02T04:36:07.969"/>
    <p1510:client id="{82BFD71B-6C15-0BD3-D253-997933186CBA}" v="1561" dt="2023-01-02T01:45:11.537"/>
    <p1510:client id="{D5C12A4C-AA30-E0AA-8AA2-8D2BFDF84C30}" v="369" dt="2023-01-01T13:26:32.600"/>
    <p1510:client id="{D91DFA36-193C-CD73-2DAF-EE75AF6F30C8}" v="633" dt="2023-01-02T04:16:22.499"/>
    <p1510:client id="{E4E3CA60-269C-41A6-BD79-6CA08BCBE35F}" v="22176" dt="2023-01-02T04:45:00.107"/>
  </p1510:revLst>
</p1510:revInfo>
</file>

<file path=ppt/tableStyles.xml><?xml version="1.0" encoding="utf-8"?>
<a:tblStyleLst xmlns:a="http://schemas.openxmlformats.org/drawingml/2006/main" def="{F7043756-B1D4-4777-A232-1A7172CA3469}">
  <a:tblStyle styleId="{F7043756-B1D4-4777-A232-1A7172CA34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82450" autoAdjust="0"/>
  </p:normalViewPr>
  <p:slideViewPr>
    <p:cSldViewPr snapToGrid="0" showGuides="1">
      <p:cViewPr varScale="1">
        <p:scale>
          <a:sx n="94" d="100"/>
          <a:sy n="94" d="100"/>
        </p:scale>
        <p:origin x="1188" y="78"/>
      </p:cViewPr>
      <p:guideLst>
        <p:guide orient="horz" pos="686"/>
        <p:guide pos="7469"/>
        <p:guide orient="horz" pos="2160"/>
        <p:guide pos="3840"/>
        <p:guide pos="7582"/>
        <p:guide pos="189"/>
        <p:guide pos="3613"/>
        <p:guide orient="horz" pos="1570"/>
        <p:guide pos="62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86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72936643132381E-2"/>
          <c:y val="0.13005098996153597"/>
          <c:w val="0.93537297140292675"/>
          <c:h val="0.6942661513619097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2012년</c:v>
                </c:pt>
                <c:pt idx="1">
                  <c:v>2014년</c:v>
                </c:pt>
                <c:pt idx="2">
                  <c:v>2016년</c:v>
                </c:pt>
                <c:pt idx="3">
                  <c:v>2018년</c:v>
                </c:pt>
                <c:pt idx="4">
                  <c:v>2020년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26442</c:v>
                </c:pt>
                <c:pt idx="1">
                  <c:v>26588</c:v>
                </c:pt>
                <c:pt idx="2">
                  <c:v>29735</c:v>
                </c:pt>
                <c:pt idx="3">
                  <c:v>32004</c:v>
                </c:pt>
                <c:pt idx="4">
                  <c:v>32347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5F-4672-B01E-0207914C5AA8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52435408"/>
        <c:axId val="103880448"/>
      </c:lineChart>
      <c:catAx>
        <c:axId val="195243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03880448"/>
        <c:crosses val="autoZero"/>
        <c:auto val="1"/>
        <c:lblAlgn val="ctr"/>
        <c:lblOffset val="100"/>
        <c:noMultiLvlLbl val="0"/>
      </c:catAx>
      <c:valAx>
        <c:axId val="10388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95243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72936643132381E-2"/>
          <c:y val="0.13005098996153597"/>
          <c:w val="0.93537297140292675"/>
          <c:h val="0.6942661513619097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77933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악성신생물(암)</c:v>
                </c:pt>
                <c:pt idx="1">
                  <c:v>심장질환</c:v>
                </c:pt>
                <c:pt idx="2">
                  <c:v>폐렴</c:v>
                </c:pt>
                <c:pt idx="3">
                  <c:v>뇌혈관 질환</c:v>
                </c:pt>
                <c:pt idx="4">
                  <c:v>고의적 자해(자살)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82204</c:v>
                </c:pt>
                <c:pt idx="1">
                  <c:v>32347</c:v>
                </c:pt>
                <c:pt idx="2">
                  <c:v>22257</c:v>
                </c:pt>
                <c:pt idx="3">
                  <c:v>21860</c:v>
                </c:pt>
                <c:pt idx="4">
                  <c:v>13195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CD-44EC-B7F3-A4773ACC65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952435408"/>
        <c:axId val="103880448"/>
      </c:barChart>
      <c:catAx>
        <c:axId val="1952435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03880448"/>
        <c:crosses val="autoZero"/>
        <c:auto val="1"/>
        <c:lblAlgn val="ctr"/>
        <c:lblOffset val="100"/>
        <c:noMultiLvlLbl val="0"/>
      </c:catAx>
      <c:valAx>
        <c:axId val="103880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95243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72936643132381E-2"/>
          <c:y val="0.13005098996153597"/>
          <c:w val="0.93537297140292675"/>
          <c:h val="0.6942661513619097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2016년</c:v>
                </c:pt>
                <c:pt idx="1">
                  <c:v>2017년</c:v>
                </c:pt>
                <c:pt idx="2">
                  <c:v>2018년</c:v>
                </c:pt>
                <c:pt idx="3">
                  <c:v>2019년</c:v>
                </c:pt>
                <c:pt idx="4">
                  <c:v>2020년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1389346</c:v>
                </c:pt>
                <c:pt idx="1">
                  <c:v>1459294</c:v>
                </c:pt>
                <c:pt idx="2">
                  <c:v>1529502</c:v>
                </c:pt>
                <c:pt idx="3">
                  <c:v>1609751</c:v>
                </c:pt>
                <c:pt idx="4">
                  <c:v>1624062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5F-4672-B01E-0207914C5AA8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52435408"/>
        <c:axId val="103880448"/>
      </c:lineChart>
      <c:catAx>
        <c:axId val="195243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03880448"/>
        <c:crosses val="autoZero"/>
        <c:auto val="1"/>
        <c:lblAlgn val="ctr"/>
        <c:lblOffset val="100"/>
        <c:noMultiLvlLbl val="0"/>
      </c:catAx>
      <c:valAx>
        <c:axId val="10388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95243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572936643132381E-2"/>
          <c:y val="0.13005098996153597"/>
          <c:w val="0.93537297140292675"/>
          <c:h val="0.6942661513619097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CD-44EC-B7F3-A4773ACC65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한국</c:v>
                </c:pt>
                <c:pt idx="1">
                  <c:v>칠레</c:v>
                </c:pt>
                <c:pt idx="2">
                  <c:v>스페인</c:v>
                </c:pt>
                <c:pt idx="3">
                  <c:v>이탈리아</c:v>
                </c:pt>
                <c:pt idx="4">
                  <c:v>미국</c:v>
                </c:pt>
                <c:pt idx="5">
                  <c:v>스웨덴</c:v>
                </c:pt>
                <c:pt idx="6">
                  <c:v>OECD 평균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9.6</c:v>
                </c:pt>
                <c:pt idx="1">
                  <c:v>8.1999999999999993</c:v>
                </c:pt>
                <c:pt idx="2">
                  <c:v>6.5</c:v>
                </c:pt>
                <c:pt idx="3">
                  <c:v>5.4</c:v>
                </c:pt>
                <c:pt idx="4">
                  <c:v>5</c:v>
                </c:pt>
                <c:pt idx="5">
                  <c:v>3.9</c:v>
                </c:pt>
                <c:pt idx="6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CD-44EC-B7F3-A4773ACC657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952435408"/>
        <c:axId val="103880448"/>
      </c:barChart>
      <c:catAx>
        <c:axId val="1952435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03880448"/>
        <c:crosses val="autoZero"/>
        <c:auto val="1"/>
        <c:lblAlgn val="ctr"/>
        <c:lblOffset val="100"/>
        <c:noMultiLvlLbl val="0"/>
      </c:catAx>
      <c:valAx>
        <c:axId val="103880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195243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028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2f1246f6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c2f1246f60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1c2f1246f60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2f1246f6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c2f1246f60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1c2f1246f60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6792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2f1246f6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c2f1246f60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1c2f1246f60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01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63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BRFS</a:t>
            </a:r>
            <a:r>
              <a:rPr lang="en-US" altLang="ko-KR" dirty="0"/>
              <a:t>S</a:t>
            </a:r>
            <a:r>
              <a:rPr lang="ko-KR" altLang="en-US" dirty="0"/>
              <a:t>의 각 변수에 대해 </a:t>
            </a:r>
            <a:r>
              <a:rPr lang="en-US" altLang="ko-KR" dirty="0"/>
              <a:t>yes/no</a:t>
            </a:r>
            <a:r>
              <a:rPr lang="ko-KR" altLang="en-US" dirty="0"/>
              <a:t>에 따른 심장질환 비율을 나타낸 그래프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파란색이 심장질환을 가진 사람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모든 특성에서 </a:t>
            </a:r>
            <a:r>
              <a:rPr lang="en-US" altLang="ko-KR" dirty="0"/>
              <a:t>yes/no</a:t>
            </a:r>
            <a:r>
              <a:rPr lang="ko-KR" altLang="en-US" dirty="0"/>
              <a:t>에 따라 심장질환 비율에 꽤 </a:t>
            </a:r>
            <a:r>
              <a:rPr lang="ko-KR" altLang="en-US"/>
              <a:t>유의미한</a:t>
            </a:r>
            <a:r>
              <a:rPr lang="ko-KR" altLang="en-US" dirty="0"/>
              <a:t> 차이가 있음</a:t>
            </a:r>
            <a:endParaRPr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672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0881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2f1246f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1c2f1246f6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1c2f1246f60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752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c2f1246f60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c2f1246f60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1c2f1246f60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512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9105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c2f1246f60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1c2f1246f60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g1c2f1246f60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ko-KR" altLang="en-US"/>
              <a:t>가볍게 언급!</a:t>
            </a:r>
            <a:endParaRPr lang="en-US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473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BRFSS</a:t>
            </a:r>
            <a:r>
              <a:rPr lang="ko-KR" altLang="en-US" dirty="0"/>
              <a:t>와 건강검진정보에서 각 변수별로 </a:t>
            </a:r>
            <a:r>
              <a:rPr lang="en-US" altLang="ko-KR" dirty="0"/>
              <a:t>yes/no</a:t>
            </a:r>
            <a:r>
              <a:rPr lang="ko-KR" altLang="en-US" dirty="0"/>
              <a:t>의 비율을 그린 그래프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예를 들어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DEAF</a:t>
            </a:r>
            <a:r>
              <a:rPr lang="ko-KR" altLang="en-US" dirty="0"/>
              <a:t>를 보면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- BRFSS</a:t>
            </a:r>
            <a:r>
              <a:rPr lang="ko-KR" altLang="en-US" dirty="0"/>
              <a:t>에서 </a:t>
            </a:r>
            <a:r>
              <a:rPr lang="en-US" altLang="ko-KR" dirty="0"/>
              <a:t>DEAF</a:t>
            </a:r>
            <a:r>
              <a:rPr lang="ko-KR" altLang="en-US" dirty="0"/>
              <a:t>가 </a:t>
            </a:r>
            <a:r>
              <a:rPr lang="en-US" altLang="ko-KR" dirty="0"/>
              <a:t>yes</a:t>
            </a:r>
            <a:r>
              <a:rPr lang="ko-KR" altLang="en-US" dirty="0"/>
              <a:t>인 경우는 </a:t>
            </a:r>
            <a:r>
              <a:rPr lang="en-US" altLang="ko-KR" dirty="0"/>
              <a:t>8.9%, no</a:t>
            </a:r>
            <a:r>
              <a:rPr lang="ko-KR" altLang="en-US" dirty="0"/>
              <a:t>인 경우는 </a:t>
            </a:r>
            <a:r>
              <a:rPr lang="en-US" altLang="ko-KR" dirty="0"/>
              <a:t>91.1%</a:t>
            </a:r>
            <a:r>
              <a:rPr lang="ko-KR" altLang="en-US" dirty="0"/>
              <a:t>임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</a:pPr>
            <a:r>
              <a:rPr lang="en-US" altLang="ko-KR" dirty="0"/>
              <a:t>- </a:t>
            </a:r>
            <a:r>
              <a:rPr lang="ko-KR" altLang="en-US" dirty="0"/>
              <a:t>건강검진정보에서 </a:t>
            </a:r>
            <a:r>
              <a:rPr lang="en-US" altLang="ko-KR" dirty="0"/>
              <a:t>DEAF</a:t>
            </a:r>
            <a:r>
              <a:rPr lang="ko-KR" altLang="en-US" dirty="0"/>
              <a:t>가 </a:t>
            </a:r>
            <a:r>
              <a:rPr lang="en-US" altLang="ko-KR" dirty="0"/>
              <a:t>yes</a:t>
            </a:r>
            <a:r>
              <a:rPr lang="ko-KR" altLang="en-US" dirty="0"/>
              <a:t>인 경우는 </a:t>
            </a:r>
            <a:r>
              <a:rPr lang="en-US" altLang="ko-KR" dirty="0"/>
              <a:t>5.2%</a:t>
            </a:r>
            <a:r>
              <a:rPr lang="ko-KR" altLang="en-US" dirty="0"/>
              <a:t>이고</a:t>
            </a:r>
            <a:r>
              <a:rPr lang="en-US" altLang="ko-KR" dirty="0"/>
              <a:t>, no</a:t>
            </a:r>
            <a:r>
              <a:rPr lang="ko-KR" altLang="en-US" dirty="0"/>
              <a:t>인 경우는 </a:t>
            </a:r>
            <a:r>
              <a:rPr lang="en-US" altLang="ko-KR" dirty="0"/>
              <a:t>94.8%</a:t>
            </a:r>
            <a:r>
              <a:rPr lang="ko-KR" altLang="en-US" dirty="0"/>
              <a:t>임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</a:pPr>
            <a:r>
              <a:rPr lang="ko-KR" altLang="en-US" dirty="0"/>
              <a:t>고혈압에서 </a:t>
            </a:r>
            <a:r>
              <a:rPr lang="en-US" altLang="ko-KR" dirty="0"/>
              <a:t>BRFSS</a:t>
            </a:r>
            <a:r>
              <a:rPr lang="ko-KR" altLang="en-US" dirty="0"/>
              <a:t>에서 </a:t>
            </a:r>
            <a:r>
              <a:rPr lang="en-US" altLang="ko-KR" dirty="0"/>
              <a:t>yes </a:t>
            </a:r>
            <a:r>
              <a:rPr lang="ko-KR" altLang="en-US" dirty="0"/>
              <a:t>비율이 건강검진정보에 비해 높음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</a:pPr>
            <a:r>
              <a:rPr lang="ko-KR" altLang="en-US" dirty="0"/>
              <a:t>다른 특성에서는 큰 차이가 없음</a:t>
            </a:r>
            <a:endParaRPr lang="en-US"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0345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c2f1246f6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1c2f1246f6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1c2f1246f60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715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c2f1246f6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1c2f1246f6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1c2f1246f60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89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c2f1246f6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1c2f1246f6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1c2f1246f60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610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지역별 특성은 다음과 같이 진행함</a:t>
            </a:r>
            <a:endParaRPr lang="en-US" altLang="ko-KR"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9079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 그래프는 지역별 심장질환 사망자와 심장장애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경기</a:t>
            </a:r>
            <a:r>
              <a:rPr lang="en-US" altLang="ko-KR" dirty="0"/>
              <a:t>, </a:t>
            </a:r>
            <a:r>
              <a:rPr lang="ko-KR" altLang="en-US" dirty="0"/>
              <a:t>서울에서 다른 지역보다 심장질환사망자와 심장장애를 가진 사람이 훨씬 많음</a:t>
            </a:r>
            <a:endParaRPr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765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심장질환사망자와 심장장애</a:t>
            </a:r>
            <a:endParaRPr lang="ko-KR" altLang="en-US"/>
          </a:p>
          <a:p>
            <a:pPr marL="0" indent="0"/>
            <a:r>
              <a:rPr lang="ko-KR" altLang="en-US"/>
              <a:t>인구를 10만 명 당으로 환산하여 계산했을 때에는 서울, 경기는 상대적으로 낮고, 경북과 전북이 가장 높다.</a:t>
            </a:r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074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77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8884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ko-KR" altLang="en-US"/>
              <a:t>전체적으로</a:t>
            </a:r>
            <a:r>
              <a:rPr lang="en-US" altLang="ko-KR"/>
              <a:t> </a:t>
            </a:r>
            <a:r>
              <a:rPr lang="ko-KR" altLang="en-US"/>
              <a:t>봤을</a:t>
            </a:r>
            <a:r>
              <a:rPr lang="en-US" altLang="ko-KR"/>
              <a:t> </a:t>
            </a:r>
            <a:r>
              <a:rPr lang="ko-KR" altLang="en-US"/>
              <a:t>때</a:t>
            </a:r>
            <a:r>
              <a:rPr lang="en-US"/>
              <a:t>,</a:t>
            </a:r>
            <a:r>
              <a:rPr lang="en-US" altLang="ko-KR"/>
              <a:t> </a:t>
            </a:r>
            <a:r>
              <a:rPr lang="ko-KR" altLang="en-US"/>
              <a:t>전체</a:t>
            </a:r>
            <a:r>
              <a:rPr lang="en-US" altLang="ko-KR"/>
              <a:t> </a:t>
            </a:r>
            <a:r>
              <a:rPr lang="ko-KR" altLang="en-US"/>
              <a:t>개수에서는</a:t>
            </a:r>
            <a:r>
              <a:rPr lang="en-US" altLang="ko-KR"/>
              <a:t> </a:t>
            </a:r>
            <a:r>
              <a:rPr lang="ko-KR" altLang="en-US"/>
              <a:t>수도권이</a:t>
            </a:r>
            <a:r>
              <a:rPr lang="en-US" altLang="ko-KR"/>
              <a:t> </a:t>
            </a:r>
            <a:r>
              <a:rPr lang="ko-KR" altLang="en-US"/>
              <a:t>가장</a:t>
            </a:r>
            <a:r>
              <a:rPr lang="en-US" altLang="ko-KR"/>
              <a:t> </a:t>
            </a:r>
            <a:r>
              <a:rPr lang="ko-KR" altLang="en-US"/>
              <a:t>많지만</a:t>
            </a:r>
            <a:r>
              <a:rPr lang="en-US"/>
              <a:t>,</a:t>
            </a:r>
            <a:r>
              <a:rPr lang="en-US" altLang="ko-KR"/>
              <a:t> </a:t>
            </a:r>
            <a:r>
              <a:rPr lang="ko-KR" altLang="en-US"/>
              <a:t>인구</a:t>
            </a:r>
            <a:r>
              <a:rPr lang="en-US"/>
              <a:t> 10</a:t>
            </a:r>
            <a:r>
              <a:rPr lang="ko-KR" altLang="en-US"/>
              <a:t>만</a:t>
            </a:r>
            <a:r>
              <a:rPr lang="en-US" altLang="ko-KR"/>
              <a:t> </a:t>
            </a:r>
            <a:r>
              <a:rPr lang="ko-KR" altLang="en-US"/>
              <a:t>명</a:t>
            </a:r>
            <a:r>
              <a:rPr lang="en-US" altLang="ko-KR"/>
              <a:t> </a:t>
            </a:r>
            <a:r>
              <a:rPr lang="ko-KR" altLang="en-US"/>
              <a:t>당으로</a:t>
            </a:r>
            <a:r>
              <a:rPr lang="en-US" altLang="ko-KR"/>
              <a:t> </a:t>
            </a:r>
            <a:r>
              <a:rPr lang="ko-KR" altLang="en-US"/>
              <a:t>계산했을</a:t>
            </a:r>
            <a:r>
              <a:rPr lang="en-US" altLang="ko-KR"/>
              <a:t> </a:t>
            </a:r>
            <a:r>
              <a:rPr lang="ko-KR" altLang="en-US"/>
              <a:t>때</a:t>
            </a:r>
            <a:r>
              <a:rPr lang="en-US"/>
              <a:t>,</a:t>
            </a:r>
            <a:r>
              <a:rPr lang="en-US" altLang="ko-KR"/>
              <a:t> </a:t>
            </a:r>
            <a:r>
              <a:rPr lang="ko-KR" altLang="en-US"/>
              <a:t>수도권이</a:t>
            </a:r>
            <a:r>
              <a:rPr lang="en-US" altLang="ko-KR"/>
              <a:t> </a:t>
            </a:r>
            <a:r>
              <a:rPr lang="ko-KR" altLang="en-US"/>
              <a:t>가장</a:t>
            </a:r>
            <a:r>
              <a:rPr lang="en-US" altLang="ko-KR"/>
              <a:t> </a:t>
            </a:r>
            <a:r>
              <a:rPr lang="ko-KR" altLang="en-US"/>
              <a:t>많지는</a:t>
            </a:r>
            <a:r>
              <a:rPr lang="en-US" altLang="ko-KR"/>
              <a:t> </a:t>
            </a:r>
            <a:r>
              <a:rPr lang="ko-KR" altLang="en-US"/>
              <a:t>않았다</a:t>
            </a:r>
            <a:r>
              <a:rPr lang="en-US"/>
              <a:t>.</a:t>
            </a:r>
            <a:r>
              <a:rPr lang="en-US" altLang="ko-KR"/>
              <a:t> </a:t>
            </a:r>
            <a:r>
              <a:rPr lang="ko-KR" altLang="en-US"/>
              <a:t>하지만</a:t>
            </a:r>
            <a:r>
              <a:rPr lang="en-US" altLang="ko-KR"/>
              <a:t> </a:t>
            </a:r>
            <a:r>
              <a:rPr lang="ko-KR" altLang="en-US"/>
              <a:t>전반적으로</a:t>
            </a:r>
            <a:r>
              <a:rPr lang="en-US" altLang="ko-KR"/>
              <a:t> </a:t>
            </a:r>
            <a:r>
              <a:rPr lang="ko-KR" altLang="en-US"/>
              <a:t>수도권</a:t>
            </a:r>
            <a:r>
              <a:rPr lang="en-US"/>
              <a:t>,</a:t>
            </a:r>
            <a:r>
              <a:rPr lang="en-US" altLang="ko-KR"/>
              <a:t> </a:t>
            </a:r>
            <a:r>
              <a:rPr lang="ko-KR" altLang="en-US"/>
              <a:t>광역시에</a:t>
            </a:r>
            <a:r>
              <a:rPr lang="en-US" altLang="ko-KR"/>
              <a:t> </a:t>
            </a:r>
            <a:r>
              <a:rPr lang="ko-KR" altLang="en-US" err="1"/>
              <a:t>몰려있는</a:t>
            </a:r>
            <a:r>
              <a:rPr lang="en-US" altLang="ko-KR"/>
              <a:t> </a:t>
            </a:r>
            <a:r>
              <a:rPr lang="ko-KR" altLang="en-US"/>
              <a:t>것을</a:t>
            </a:r>
            <a:r>
              <a:rPr lang="en-US" altLang="ko-KR"/>
              <a:t> </a:t>
            </a:r>
            <a:r>
              <a:rPr lang="ko-KR" altLang="en-US"/>
              <a:t>알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있다</a:t>
            </a:r>
            <a:r>
              <a:rPr lang="en-US"/>
              <a:t>.</a:t>
            </a:r>
            <a:endParaRPr lang="en-US" altLang="ko-KR"/>
          </a:p>
          <a:p>
            <a:pPr algn="just"/>
            <a:r>
              <a:rPr lang="en-US"/>
              <a:t>(</a:t>
            </a:r>
            <a:r>
              <a:rPr lang="ko-KR" altLang="en-US" err="1"/>
              <a:t>이런</a:t>
            </a:r>
            <a:r>
              <a:rPr lang="en-US"/>
              <a:t> </a:t>
            </a:r>
            <a:r>
              <a:rPr lang="ko-KR" altLang="en-US" err="1"/>
              <a:t>식의</a:t>
            </a:r>
            <a:r>
              <a:rPr lang="en-US"/>
              <a:t> </a:t>
            </a:r>
            <a:r>
              <a:rPr lang="ko-KR" altLang="en-US" err="1"/>
              <a:t>총정리</a:t>
            </a:r>
            <a:r>
              <a:rPr lang="en-US"/>
              <a:t> </a:t>
            </a:r>
            <a:r>
              <a:rPr lang="ko-KR" altLang="en-US" err="1"/>
              <a:t>멘트</a:t>
            </a:r>
            <a:r>
              <a:rPr lang="en-US"/>
              <a:t>!!)</a:t>
            </a:r>
          </a:p>
          <a:p>
            <a:pPr marL="0" indent="0"/>
            <a:endParaRPr lang="en-US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2720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7501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0468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 err="1"/>
              <a:t>Max_depth</a:t>
            </a:r>
            <a:r>
              <a:rPr lang="en-US" dirty="0"/>
              <a:t>, </a:t>
            </a:r>
            <a:r>
              <a:rPr lang="en-US" dirty="0" err="1"/>
              <a:t>min_samples_split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r>
              <a:rPr lang="en-US" dirty="0"/>
              <a:t>, </a:t>
            </a:r>
            <a:r>
              <a:rPr lang="en-US" dirty="0" err="1"/>
              <a:t>min_impurity_decrease</a:t>
            </a:r>
            <a:r>
              <a:rPr lang="en-US" dirty="0"/>
              <a:t>, </a:t>
            </a:r>
            <a:r>
              <a:rPr lang="en-US" dirty="0" err="1"/>
              <a:t>ccp_alpha</a:t>
            </a:r>
            <a:r>
              <a:rPr lang="en-US" dirty="0"/>
              <a:t>, criterion, </a:t>
            </a:r>
            <a:r>
              <a:rPr lang="en-US" dirty="0" err="1"/>
              <a:t>max_feature</a:t>
            </a:r>
            <a:endParaRPr lang="en-US" dirty="0"/>
          </a:p>
          <a:p>
            <a:pPr marL="0" indent="0"/>
            <a:r>
              <a:rPr lang="en-US" dirty="0" err="1"/>
              <a:t>Min_samples_split</a:t>
            </a:r>
            <a:r>
              <a:rPr lang="en-US" dirty="0"/>
              <a:t>, </a:t>
            </a:r>
            <a:r>
              <a:rPr lang="en-US" dirty="0" err="1"/>
              <a:t>min_samples_leaf</a:t>
            </a:r>
            <a:r>
              <a:rPr lang="ko-KR" altLang="en-US" dirty="0"/>
              <a:t>에서 평가 지표의 차이를 확인하지 못해서 제외함</a:t>
            </a:r>
            <a:endParaRPr lang="en-US" altLang="ko-KR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Precision &gt; .13</a:t>
            </a:r>
            <a:endParaRPr dirty="0"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028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N_</a:t>
            </a:r>
            <a:r>
              <a:rPr lang="en-US" altLang="ko-KR" dirty="0" err="1"/>
              <a:t>neighbors</a:t>
            </a:r>
            <a:r>
              <a:rPr lang="en-US" altLang="ko-KR" dirty="0"/>
              <a:t>, weights, algorithm</a:t>
            </a:r>
            <a:endParaRPr lang="en-US" dirty="0"/>
          </a:p>
          <a:p>
            <a:pPr marL="0" indent="0"/>
            <a:r>
              <a:rPr lang="en-US"/>
              <a:t>Metric </a:t>
            </a:r>
            <a:r>
              <a:rPr lang="ko-KR" altLang="en-US" err="1"/>
              <a:t>파라미터는</a:t>
            </a:r>
            <a:r>
              <a:rPr lang="en-US"/>
              <a:t> </a:t>
            </a:r>
            <a:r>
              <a:rPr lang="ko-KR" altLang="en-US"/>
              <a:t>각</a:t>
            </a:r>
            <a:r>
              <a:rPr lang="en-US"/>
              <a:t> </a:t>
            </a:r>
            <a:r>
              <a:rPr lang="ko-KR" altLang="en-US" err="1"/>
              <a:t>파라미터별로</a:t>
            </a:r>
            <a:r>
              <a:rPr lang="en-US"/>
              <a:t> </a:t>
            </a:r>
            <a:r>
              <a:rPr lang="ko-KR" altLang="en-US" err="1"/>
              <a:t>추가</a:t>
            </a:r>
            <a:r>
              <a:rPr lang="en-US"/>
              <a:t> </a:t>
            </a:r>
            <a:r>
              <a:rPr lang="ko-KR" altLang="en-US" err="1"/>
              <a:t>코드들이</a:t>
            </a:r>
            <a:r>
              <a:rPr lang="en-US"/>
              <a:t> </a:t>
            </a:r>
            <a:r>
              <a:rPr lang="ko-KR" altLang="en-US" err="1"/>
              <a:t>필요하여</a:t>
            </a:r>
            <a:r>
              <a:rPr lang="en-US"/>
              <a:t> </a:t>
            </a:r>
            <a:r>
              <a:rPr lang="ko-KR" altLang="en-US"/>
              <a:t>제외</a:t>
            </a:r>
            <a:r>
              <a:rPr lang="en-US"/>
              <a:t>.</a:t>
            </a:r>
          </a:p>
          <a:p>
            <a:pPr marL="0" indent="0"/>
            <a:endParaRPr lang="en-US"/>
          </a:p>
          <a:p>
            <a:pPr marL="0" indent="0">
              <a:buNone/>
            </a:pPr>
            <a:r>
              <a:rPr lang="en-US" dirty="0"/>
              <a:t>precision &gt; .21 &amp; recall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.05</a:t>
            </a:r>
            <a:endParaRPr lang="ko-KR" altLang="en-US" dirty="0"/>
          </a:p>
          <a:p>
            <a:br>
              <a:rPr lang="en-US" dirty="0"/>
            </a:b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985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 err="1"/>
              <a:t>N_estimators</a:t>
            </a:r>
            <a:r>
              <a:rPr lang="en-US" altLang="ko-KR" dirty="0"/>
              <a:t>, </a:t>
            </a:r>
            <a:r>
              <a:rPr lang="en-US" b="1" dirty="0" err="1"/>
              <a:t>max_depth</a:t>
            </a:r>
            <a:r>
              <a:rPr lang="en-US" b="0" dirty="0"/>
              <a:t>, </a:t>
            </a:r>
            <a:r>
              <a:rPr lang="en-US" b="1" dirty="0" err="1"/>
              <a:t>learning_rate</a:t>
            </a:r>
            <a:r>
              <a:rPr lang="en-US" b="1" dirty="0"/>
              <a:t>, </a:t>
            </a:r>
            <a:r>
              <a:rPr lang="en-US" dirty="0" err="1"/>
              <a:t>min_child_samples</a:t>
            </a:r>
            <a:r>
              <a:rPr lang="en-US" dirty="0"/>
              <a:t>, </a:t>
            </a:r>
            <a:r>
              <a:rPr lang="en-US" dirty="0" err="1"/>
              <a:t>num_leaves</a:t>
            </a:r>
            <a:endParaRPr lang="en-US" dirty="0"/>
          </a:p>
          <a:p>
            <a:pPr marL="0" indent="0">
              <a:buNone/>
            </a:pPr>
            <a:r>
              <a:rPr lang="en-US" altLang="ko-KR" dirty="0" err="1"/>
              <a:t>min_child_samples</a:t>
            </a:r>
            <a:r>
              <a:rPr lang="en-US" altLang="ko-KR" dirty="0"/>
              <a:t>, </a:t>
            </a:r>
            <a:r>
              <a:rPr lang="en-US" altLang="ko-KR" dirty="0" err="1"/>
              <a:t>num_leaves</a:t>
            </a:r>
            <a:r>
              <a:rPr lang="ko-KR" altLang="en-US" dirty="0"/>
              <a:t>에서 평가 지표의 차이를 확인하지 못해서 제외함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Precision &gt;.</a:t>
            </a:r>
            <a:r>
              <a:rPr lang="en-US" dirty="0"/>
              <a:t>121</a:t>
            </a:r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917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/>
              <a:t>Criterion, </a:t>
            </a:r>
            <a:r>
              <a:rPr lang="en-US" altLang="ko-KR" dirty="0" err="1"/>
              <a:t>max_depth</a:t>
            </a:r>
            <a:r>
              <a:rPr lang="en-US" altLang="ko-KR" dirty="0"/>
              <a:t>, </a:t>
            </a:r>
            <a:r>
              <a:rPr lang="en-US" altLang="ko-KR" dirty="0" err="1"/>
              <a:t>max_features</a:t>
            </a:r>
            <a:r>
              <a:rPr lang="en-US" altLang="ko-KR" dirty="0"/>
              <a:t> , </a:t>
            </a:r>
            <a:r>
              <a:rPr lang="en-US" b="1" dirty="0" err="1"/>
              <a:t>min_impurity_decrease</a:t>
            </a:r>
            <a:r>
              <a:rPr lang="en-US" b="0" dirty="0"/>
              <a:t>, </a:t>
            </a:r>
            <a:r>
              <a:rPr lang="en-US" b="1" dirty="0" err="1"/>
              <a:t>n_estimators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Precision &gt; .123 &amp; </a:t>
            </a:r>
            <a:r>
              <a:rPr lang="en-US" b="1" dirty="0" err="1"/>
              <a:t>roc_auc</a:t>
            </a:r>
            <a:r>
              <a:rPr lang="en-US" b="1" dirty="0"/>
              <a:t> &gt; .771</a:t>
            </a:r>
            <a:endParaRPr lang="en-US" dirty="0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5650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/>
              <a:t>Loss, penalty, alpha</a:t>
            </a: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Precision &gt; .125</a:t>
            </a:r>
            <a:endParaRPr dirty="0"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3417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altLang="ko-KR" dirty="0"/>
              <a:t>Kernel, C, gamma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Precision &gt; .09</a:t>
            </a:r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897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85850" lvl="1" indent="-171450">
              <a:buChar char="•"/>
            </a:pPr>
            <a:r>
              <a:rPr lang="ko-KR" altLang="ko-KR" b="1" dirty="0" err="1"/>
              <a:t>colsample_bytree</a:t>
            </a:r>
            <a:endParaRPr lang="ko-KR" altLang="ko-KR" dirty="0"/>
          </a:p>
          <a:p>
            <a:pPr marL="1543050" lvl="2" indent="-171450">
              <a:buChar char="•"/>
            </a:pPr>
            <a:r>
              <a:rPr lang="ko-KR" altLang="ko-KR" dirty="0"/>
              <a:t>0.5, 0.75, 1</a:t>
            </a:r>
          </a:p>
          <a:p>
            <a:pPr marL="1085850" lvl="1" indent="-171450">
              <a:buChar char="•"/>
            </a:pPr>
            <a:r>
              <a:rPr lang="ko-KR" altLang="ko-KR" b="1" dirty="0" err="1"/>
              <a:t>eval_metric</a:t>
            </a:r>
            <a:endParaRPr lang="ko-KR" altLang="ko-KR" dirty="0"/>
          </a:p>
          <a:p>
            <a:pPr marL="1543050" lvl="2" indent="-171450">
              <a:buChar char="•"/>
            </a:pPr>
            <a:r>
              <a:rPr lang="ko-KR" altLang="ko-KR" dirty="0"/>
              <a:t>"</a:t>
            </a:r>
            <a:r>
              <a:rPr lang="ko-KR" altLang="ko-KR" dirty="0" err="1"/>
              <a:t>rmse</a:t>
            </a:r>
            <a:r>
              <a:rPr lang="ko-KR" altLang="ko-KR" dirty="0"/>
              <a:t>", "</a:t>
            </a:r>
            <a:r>
              <a:rPr lang="ko-KR" altLang="ko-KR" dirty="0" err="1"/>
              <a:t>error</a:t>
            </a:r>
            <a:r>
              <a:rPr lang="ko-KR" altLang="ko-KR" dirty="0"/>
              <a:t>", "</a:t>
            </a:r>
            <a:r>
              <a:rPr lang="ko-KR" altLang="ko-KR" dirty="0" err="1"/>
              <a:t>logloss</a:t>
            </a:r>
            <a:r>
              <a:rPr lang="ko-KR" altLang="ko-KR" dirty="0"/>
              <a:t>"</a:t>
            </a:r>
          </a:p>
          <a:p>
            <a:pPr marL="1085850" lvl="1" indent="-171450">
              <a:buChar char="•"/>
            </a:pPr>
            <a:r>
              <a:rPr lang="ko-KR" altLang="ko-KR" b="1" dirty="0" err="1"/>
              <a:t>max_depth</a:t>
            </a:r>
            <a:endParaRPr lang="ko-KR" altLang="ko-KR" dirty="0"/>
          </a:p>
          <a:p>
            <a:pPr marL="1543050" lvl="2" indent="-171450">
              <a:buChar char="•"/>
            </a:pPr>
            <a:r>
              <a:rPr lang="ko-KR" altLang="ko-KR" dirty="0"/>
              <a:t>3, 5, 6, 8, 10</a:t>
            </a:r>
          </a:p>
          <a:p>
            <a:pPr marL="1543050" lvl="2" indent="-171450">
              <a:buChar char="•"/>
            </a:pPr>
            <a:r>
              <a:rPr lang="ko-KR" altLang="ko-KR" dirty="0"/>
              <a:t>4, 5, 6</a:t>
            </a:r>
          </a:p>
          <a:p>
            <a:pPr marL="1085850" lvl="1" indent="-171450">
              <a:buChar char="•"/>
            </a:pPr>
            <a:r>
              <a:rPr lang="ko-KR" altLang="ko-KR" b="1" dirty="0" err="1"/>
              <a:t>min_child_weight</a:t>
            </a:r>
            <a:endParaRPr lang="ko-KR" altLang="ko-KR" dirty="0"/>
          </a:p>
          <a:p>
            <a:pPr marL="1543050" lvl="2" indent="-171450">
              <a:buChar char="•"/>
            </a:pPr>
            <a:r>
              <a:rPr lang="ko-KR" altLang="ko-KR" dirty="0"/>
              <a:t>.01, .1, 1, 10, 100</a:t>
            </a:r>
          </a:p>
          <a:p>
            <a:pPr marL="1085850" lvl="1" indent="-171450">
              <a:buChar char="•"/>
            </a:pPr>
            <a:r>
              <a:rPr lang="ko-KR" altLang="ko-KR" b="1" dirty="0" err="1"/>
              <a:t>n_estimators</a:t>
            </a:r>
            <a:endParaRPr lang="ko-KR" altLang="ko-KR" dirty="0"/>
          </a:p>
          <a:p>
            <a:pPr marL="0" indent="0">
              <a:buNone/>
            </a:pPr>
            <a:r>
              <a:rPr lang="en-US" dirty="0"/>
              <a:t>precision &gt; .123</a:t>
            </a:r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329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aa009bc4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caa009bc43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우리나라에서 많은 사람이 심장질환으로 인해 사망함</a:t>
            </a:r>
            <a:endParaRPr lang="en-US" altLang="ko-KR" dirty="0">
              <a:solidFill>
                <a:schemeClr val="dk1"/>
              </a:solidFill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통계청의 </a:t>
            </a:r>
            <a:r>
              <a:rPr lang="en-US" altLang="ko-KR" dirty="0">
                <a:solidFill>
                  <a:schemeClr val="dk1"/>
                </a:solidFill>
              </a:rPr>
              <a:t>2020</a:t>
            </a:r>
            <a:r>
              <a:rPr lang="ko-KR" altLang="en-US" dirty="0">
                <a:solidFill>
                  <a:schemeClr val="dk1"/>
                </a:solidFill>
              </a:rPr>
              <a:t>년 사망원인 통계에 따르면 심장질환은 사망 원인 순위 </a:t>
            </a:r>
            <a:r>
              <a:rPr lang="en-US" altLang="ko-KR" dirty="0">
                <a:solidFill>
                  <a:schemeClr val="dk1"/>
                </a:solidFill>
              </a:rPr>
              <a:t>2</a:t>
            </a:r>
            <a:r>
              <a:rPr lang="ko-KR" altLang="en-US" dirty="0">
                <a:solidFill>
                  <a:schemeClr val="dk1"/>
                </a:solidFill>
              </a:rPr>
              <a:t>위임</a:t>
            </a:r>
            <a:endParaRPr lang="en-US" altLang="ko-KR" dirty="0">
              <a:solidFill>
                <a:schemeClr val="dk1"/>
              </a:solidFill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연령별로 고려했을 때 </a:t>
            </a:r>
            <a:r>
              <a:rPr lang="en-US" altLang="ko-KR" dirty="0">
                <a:solidFill>
                  <a:schemeClr val="dk1"/>
                </a:solidFill>
              </a:rPr>
              <a:t>0</a:t>
            </a:r>
            <a:r>
              <a:rPr lang="ko-KR" altLang="en-US" dirty="0">
                <a:solidFill>
                  <a:schemeClr val="dk1"/>
                </a:solidFill>
              </a:rPr>
              <a:t>세에서 </a:t>
            </a:r>
            <a:r>
              <a:rPr lang="en-US" altLang="ko-KR" dirty="0">
                <a:solidFill>
                  <a:schemeClr val="dk1"/>
                </a:solidFill>
              </a:rPr>
              <a:t>9</a:t>
            </a:r>
            <a:r>
              <a:rPr lang="ko-KR" altLang="en-US" dirty="0">
                <a:solidFill>
                  <a:schemeClr val="dk1"/>
                </a:solidFill>
              </a:rPr>
              <a:t>세를 제외한 다른 모든 나이대에서 사망원인 </a:t>
            </a:r>
            <a:r>
              <a:rPr lang="en-US" altLang="ko-KR" dirty="0">
                <a:solidFill>
                  <a:schemeClr val="dk1"/>
                </a:solidFill>
              </a:rPr>
              <a:t>5</a:t>
            </a:r>
            <a:r>
              <a:rPr lang="ko-KR" altLang="en-US" dirty="0">
                <a:solidFill>
                  <a:schemeClr val="dk1"/>
                </a:solidFill>
              </a:rPr>
              <a:t>위 안에 </a:t>
            </a:r>
            <a:r>
              <a:rPr lang="ko-KR" altLang="en-US" dirty="0" err="1">
                <a:solidFill>
                  <a:schemeClr val="dk1"/>
                </a:solidFill>
              </a:rPr>
              <a:t>들어감</a:t>
            </a:r>
            <a:endParaRPr lang="en-US" altLang="ko-KR" dirty="0">
              <a:solidFill>
                <a:schemeClr val="dk1"/>
              </a:solidFill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또한 심장질환 사망자는 증가하는 추세임</a:t>
            </a:r>
            <a:endParaRPr lang="en-US" altLang="ko-KR" dirty="0">
              <a:solidFill>
                <a:schemeClr val="dk1"/>
              </a:solidFill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심장질환으로 인한 사망자는 </a:t>
            </a:r>
            <a:r>
              <a:rPr lang="en-US" altLang="ko-KR" dirty="0">
                <a:solidFill>
                  <a:schemeClr val="dk1"/>
                </a:solidFill>
              </a:rPr>
              <a:t>2012</a:t>
            </a:r>
            <a:r>
              <a:rPr lang="ko-KR" altLang="en-US" dirty="0">
                <a:solidFill>
                  <a:schemeClr val="dk1"/>
                </a:solidFill>
              </a:rPr>
              <a:t>년에 </a:t>
            </a:r>
            <a:r>
              <a:rPr lang="en-US" altLang="ko-KR" dirty="0">
                <a:solidFill>
                  <a:schemeClr val="dk1"/>
                </a:solidFill>
              </a:rPr>
              <a:t>2</a:t>
            </a:r>
            <a:r>
              <a:rPr lang="ko-KR" altLang="en-US" dirty="0">
                <a:solidFill>
                  <a:schemeClr val="dk1"/>
                </a:solidFill>
              </a:rPr>
              <a:t>만</a:t>
            </a:r>
            <a:r>
              <a:rPr lang="en-US" altLang="ko-KR" dirty="0">
                <a:solidFill>
                  <a:schemeClr val="dk1"/>
                </a:solidFill>
              </a:rPr>
              <a:t>6</a:t>
            </a:r>
            <a:r>
              <a:rPr lang="ko-KR" altLang="en-US" dirty="0">
                <a:solidFill>
                  <a:schemeClr val="dk1"/>
                </a:solidFill>
              </a:rPr>
              <a:t>천명에서 </a:t>
            </a:r>
            <a:r>
              <a:rPr lang="en-US" altLang="ko-KR" dirty="0">
                <a:solidFill>
                  <a:schemeClr val="dk1"/>
                </a:solidFill>
              </a:rPr>
              <a:t>2020</a:t>
            </a:r>
            <a:r>
              <a:rPr lang="ko-KR" altLang="en-US" dirty="0">
                <a:solidFill>
                  <a:schemeClr val="dk1"/>
                </a:solidFill>
              </a:rPr>
              <a:t>년에는 </a:t>
            </a:r>
            <a:r>
              <a:rPr lang="en-US" altLang="ko-KR" dirty="0">
                <a:solidFill>
                  <a:schemeClr val="dk1"/>
                </a:solidFill>
              </a:rPr>
              <a:t>3</a:t>
            </a:r>
            <a:r>
              <a:rPr lang="ko-KR" altLang="en-US" dirty="0">
                <a:solidFill>
                  <a:schemeClr val="dk1"/>
                </a:solidFill>
              </a:rPr>
              <a:t>만</a:t>
            </a:r>
            <a:r>
              <a:rPr lang="en-US" altLang="ko-KR" dirty="0">
                <a:solidFill>
                  <a:schemeClr val="dk1"/>
                </a:solidFill>
              </a:rPr>
              <a:t>2</a:t>
            </a:r>
            <a:r>
              <a:rPr lang="ko-KR" altLang="en-US" dirty="0">
                <a:solidFill>
                  <a:schemeClr val="dk1"/>
                </a:solidFill>
              </a:rPr>
              <a:t>천명으로 증가함</a:t>
            </a:r>
          </a:p>
        </p:txBody>
      </p:sp>
      <p:sp>
        <p:nvSpPr>
          <p:cNvPr id="119" name="Google Shape;119;g1caa009bc43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142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893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6553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9747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50526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413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0276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6626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5001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심장질환위험군을 </a:t>
            </a:r>
            <a:r>
              <a:rPr lang="en-US" altLang="ko-KR" dirty="0"/>
              <a:t>folium</a:t>
            </a:r>
            <a:r>
              <a:rPr lang="ko-KR" altLang="en-US" dirty="0"/>
              <a:t>을 활용하여 단계구분도로 시각화한 결과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- </a:t>
            </a:r>
            <a:r>
              <a:rPr lang="ko-KR" altLang="en-US" dirty="0"/>
              <a:t>경기</a:t>
            </a:r>
            <a:r>
              <a:rPr lang="en-US" altLang="ko-KR" dirty="0"/>
              <a:t>, </a:t>
            </a:r>
            <a:r>
              <a:rPr lang="ko-KR" altLang="en-US" dirty="0"/>
              <a:t>서울이 현저히 높고 그 다음이 인천</a:t>
            </a:r>
            <a:r>
              <a:rPr lang="en-US" altLang="ko-KR" dirty="0"/>
              <a:t>, </a:t>
            </a:r>
            <a:r>
              <a:rPr lang="ko-KR" altLang="en-US" dirty="0"/>
              <a:t>부산</a:t>
            </a:r>
            <a:r>
              <a:rPr lang="en-US" altLang="ko-KR" dirty="0"/>
              <a:t>, </a:t>
            </a:r>
            <a:r>
              <a:rPr lang="ko-KR" altLang="en-US" dirty="0"/>
              <a:t>경남</a:t>
            </a:r>
            <a:r>
              <a:rPr lang="en-US" altLang="ko-KR" dirty="0"/>
              <a:t>, </a:t>
            </a:r>
            <a:r>
              <a:rPr lang="ko-KR" altLang="en-US" dirty="0"/>
              <a:t>경북이 비슷한 수준으로 보임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altLang="ko-KR" dirty="0"/>
              <a:t>- </a:t>
            </a:r>
            <a:r>
              <a:rPr lang="ko-KR" altLang="en-US" dirty="0"/>
              <a:t>나머지 지역은 훨씬 적어 보임</a:t>
            </a:r>
            <a:endParaRPr lang="en-US" altLang="ko-KR"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4299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심장질환위험군을 인구 </a:t>
            </a:r>
            <a:r>
              <a:rPr lang="en-US" altLang="ko-KR" dirty="0"/>
              <a:t>10</a:t>
            </a:r>
            <a:r>
              <a:rPr lang="ko-KR" altLang="en-US" dirty="0"/>
              <a:t>만 명 단위로 나눈 단계구분도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단순히 심장질환 </a:t>
            </a:r>
            <a:r>
              <a:rPr lang="ko-KR" altLang="en-US" dirty="0" err="1"/>
              <a:t>위험군</a:t>
            </a:r>
            <a:r>
              <a:rPr lang="ko-KR" altLang="en-US" dirty="0"/>
              <a:t> 수를 표시했던 앞의 단계구분도와는 차이가 있음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제주</a:t>
            </a:r>
            <a:r>
              <a:rPr lang="en-US" altLang="ko-KR" dirty="0"/>
              <a:t>, </a:t>
            </a:r>
            <a:r>
              <a:rPr lang="ko-KR" altLang="en-US" dirty="0"/>
              <a:t>강원에서 높은 비율을 보임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다음으로 충북</a:t>
            </a:r>
            <a:r>
              <a:rPr lang="en-US" altLang="ko-KR" dirty="0"/>
              <a:t>, </a:t>
            </a:r>
            <a:r>
              <a:rPr lang="ko-KR" altLang="en-US" dirty="0"/>
              <a:t>대전</a:t>
            </a:r>
            <a:r>
              <a:rPr lang="en-US" altLang="ko-KR" dirty="0"/>
              <a:t>, </a:t>
            </a:r>
            <a:r>
              <a:rPr lang="ko-KR" altLang="en-US" dirty="0"/>
              <a:t>전남이 높음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오히려 경기</a:t>
            </a:r>
            <a:r>
              <a:rPr lang="en-US" altLang="ko-KR" dirty="0"/>
              <a:t>, </a:t>
            </a:r>
            <a:r>
              <a:rPr lang="ko-KR" altLang="en-US" dirty="0"/>
              <a:t>서울</a:t>
            </a:r>
            <a:r>
              <a:rPr lang="en-US" altLang="ko-KR" dirty="0"/>
              <a:t>, </a:t>
            </a:r>
            <a:r>
              <a:rPr lang="ko-KR" altLang="en-US" dirty="0"/>
              <a:t>부산은 낮은 편에 속함 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제주 </a:t>
            </a:r>
            <a:r>
              <a:rPr lang="en-US" altLang="ko-KR" dirty="0"/>
              <a:t>-&gt; </a:t>
            </a:r>
            <a:r>
              <a:rPr lang="ko-KR" altLang="en-US" dirty="0"/>
              <a:t>강원 </a:t>
            </a:r>
            <a:r>
              <a:rPr lang="en-US" altLang="ko-KR" dirty="0"/>
              <a:t>-&gt; </a:t>
            </a:r>
            <a:r>
              <a:rPr lang="ko-KR" altLang="en-US" dirty="0"/>
              <a:t>충북 </a:t>
            </a:r>
            <a:r>
              <a:rPr lang="en-US" altLang="ko-KR" dirty="0"/>
              <a:t>-&gt; </a:t>
            </a:r>
            <a:r>
              <a:rPr lang="ko-KR" altLang="en-US" dirty="0"/>
              <a:t>대전 </a:t>
            </a:r>
            <a:r>
              <a:rPr lang="en-US" altLang="ko-KR" dirty="0"/>
              <a:t>-&gt; </a:t>
            </a:r>
            <a:r>
              <a:rPr lang="ko-KR" altLang="en-US" dirty="0"/>
              <a:t>전북</a:t>
            </a:r>
            <a:endParaRPr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9207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aa009bc4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caa009bc43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ko-KR" altLang="en-US" dirty="0"/>
              <a:t>또한</a:t>
            </a:r>
            <a:r>
              <a:rPr lang="en-US" altLang="ko-KR" dirty="0"/>
              <a:t> OECD </a:t>
            </a:r>
            <a:r>
              <a:rPr lang="ko-KR" altLang="en-US" dirty="0"/>
              <a:t>헬스 통계 보고서에 따르면 대표적인 심장병인 심근경색증 사망률은 우리나라가 </a:t>
            </a:r>
            <a:r>
              <a:rPr lang="af-ZA" altLang="ko-KR" dirty="0"/>
              <a:t>OECD </a:t>
            </a:r>
            <a:r>
              <a:rPr lang="ko-KR" altLang="en-US" dirty="0"/>
              <a:t>평균보다 훨씬 높음</a:t>
            </a:r>
            <a:endParaRPr lang="en-US" altLang="ko-KR" dirty="0"/>
          </a:p>
          <a:p>
            <a:pPr algn="l"/>
            <a:r>
              <a:rPr lang="ko-KR" altLang="en-US" dirty="0"/>
              <a:t>건강보험심사평가원의 발표에 따르면 환자수는 매년 계속해서 증가하고 있음</a:t>
            </a:r>
          </a:p>
        </p:txBody>
      </p:sp>
      <p:sp>
        <p:nvSpPr>
          <p:cNvPr id="119" name="Google Shape;119;g1caa009bc43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다음 그래프는 지역별 심장질환 </a:t>
            </a:r>
            <a:r>
              <a:rPr lang="ko-KR" altLang="en-US" dirty="0" err="1"/>
              <a:t>위험군</a:t>
            </a:r>
            <a:r>
              <a:rPr lang="en-US" altLang="ko-KR" dirty="0"/>
              <a:t>, </a:t>
            </a:r>
            <a:r>
              <a:rPr lang="ko-KR" altLang="en-US" dirty="0"/>
              <a:t>심장질환 사망자</a:t>
            </a:r>
            <a:r>
              <a:rPr lang="en-US" altLang="ko-KR" dirty="0"/>
              <a:t>, </a:t>
            </a:r>
            <a:r>
              <a:rPr lang="ko-KR" altLang="en-US" dirty="0"/>
              <a:t>심장장애의 분포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심장질환위험군</a:t>
            </a:r>
            <a:r>
              <a:rPr lang="en-US" altLang="ko-KR" dirty="0"/>
              <a:t>, </a:t>
            </a:r>
            <a:r>
              <a:rPr lang="ko-KR" altLang="en-US" dirty="0"/>
              <a:t>심장질환사망자</a:t>
            </a:r>
            <a:r>
              <a:rPr lang="en-US" altLang="ko-KR" dirty="0"/>
              <a:t>, </a:t>
            </a:r>
            <a:r>
              <a:rPr lang="ko-KR" altLang="en-US" dirty="0"/>
              <a:t>심장장애의 최소</a:t>
            </a:r>
            <a:r>
              <a:rPr lang="en-US" altLang="ko-KR" dirty="0"/>
              <a:t>/</a:t>
            </a:r>
            <a:r>
              <a:rPr lang="ko-KR" altLang="en-US" dirty="0"/>
              <a:t>최대값의 차이가 너무 커서 최소</a:t>
            </a:r>
            <a:r>
              <a:rPr lang="en-US" altLang="ko-KR" dirty="0"/>
              <a:t>-</a:t>
            </a:r>
            <a:r>
              <a:rPr lang="ko-KR" altLang="en-US" dirty="0"/>
              <a:t>최대 정규화를 진행함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세 요인에 대한 지역 내 편차가 비슷하다는 것을 알 수 있음</a:t>
            </a:r>
            <a:endParaRPr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764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44115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4963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45322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63542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42035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최종적으로 우선적으로 의료 수준이 확충되어야 하는 지역을 선정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첫 번째 지역은 제주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의료기관 및 병상 </a:t>
            </a:r>
            <a:r>
              <a:rPr lang="en-US" altLang="ko-KR" dirty="0"/>
              <a:t>-&gt; </a:t>
            </a:r>
            <a:r>
              <a:rPr lang="ko-KR" altLang="en-US" dirty="0"/>
              <a:t>의료인력 </a:t>
            </a:r>
            <a:r>
              <a:rPr lang="en-US" altLang="ko-KR" dirty="0"/>
              <a:t>-&gt; </a:t>
            </a:r>
            <a:r>
              <a:rPr lang="ko-KR" altLang="en-US" dirty="0"/>
              <a:t>구급 순으로 시급함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그 다음 지역은 강원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의료인력 </a:t>
            </a:r>
            <a:r>
              <a:rPr lang="en-US" altLang="ko-KR" dirty="0"/>
              <a:t>-&gt; </a:t>
            </a:r>
            <a:r>
              <a:rPr lang="ko-KR" altLang="en-US" dirty="0"/>
              <a:t>의료기관 </a:t>
            </a:r>
            <a:r>
              <a:rPr lang="en-US" altLang="ko-KR" dirty="0"/>
              <a:t>-&gt; </a:t>
            </a:r>
            <a:r>
              <a:rPr lang="ko-KR" altLang="en-US" dirty="0"/>
              <a:t>병상 순으로 시급함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세 번째 지역은 충북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의료인력 </a:t>
            </a:r>
            <a:r>
              <a:rPr lang="en-US" altLang="ko-KR" dirty="0"/>
              <a:t>-&gt; </a:t>
            </a:r>
            <a:r>
              <a:rPr lang="ko-KR" altLang="en-US" dirty="0"/>
              <a:t>병상 </a:t>
            </a:r>
            <a:r>
              <a:rPr lang="en-US" altLang="ko-KR" dirty="0"/>
              <a:t>-&gt; </a:t>
            </a:r>
            <a:r>
              <a:rPr lang="ko-KR" altLang="en-US" dirty="0"/>
              <a:t>의료기관 </a:t>
            </a:r>
            <a:r>
              <a:rPr lang="en-US" altLang="ko-KR" dirty="0"/>
              <a:t>-&gt; </a:t>
            </a:r>
            <a:r>
              <a:rPr lang="ko-KR" altLang="en-US" dirty="0"/>
              <a:t>구급 순으로 시급함</a:t>
            </a:r>
            <a:endParaRPr lang="en-US" altLang="ko-KR" dirty="0"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6252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ko-KR" altLang="en-US" dirty="0"/>
              <a:t>첫 번째 과제는 데이터</a:t>
            </a:r>
            <a:endParaRPr lang="en-US" altLang="ko-KR" dirty="0"/>
          </a:p>
          <a:p>
            <a:pPr marL="0" indent="0"/>
            <a:r>
              <a:rPr lang="ko-KR" altLang="en-US" dirty="0"/>
              <a:t>저희가 모델에 활용한 데이터는 심장질환 여부가 매우 불균형하고 각 특성이 </a:t>
            </a:r>
            <a:r>
              <a:rPr lang="ko-KR" altLang="en-US" dirty="0" err="1"/>
              <a:t>범주형임</a:t>
            </a:r>
            <a:endParaRPr lang="en-US" altLang="ko-KR" dirty="0"/>
          </a:p>
          <a:p>
            <a:pPr marL="0" indent="0"/>
            <a:r>
              <a:rPr lang="ko-KR" altLang="en-US" dirty="0"/>
              <a:t>이는 저희가 접할 수 있는 심장질환을 가진 사람의 기저 질환과 같은 특성의 데이터가 한정되었기 때문</a:t>
            </a:r>
            <a:endParaRPr lang="en-US" altLang="ko-KR" dirty="0"/>
          </a:p>
          <a:p>
            <a:pPr marL="0" indent="0"/>
            <a:r>
              <a:rPr lang="ko-KR" altLang="en-US" dirty="0"/>
              <a:t>이에 정밀도와 재현율이 매우 낮게 나옴</a:t>
            </a:r>
            <a:endParaRPr lang="en-US" altLang="ko-KR" dirty="0"/>
          </a:p>
          <a:p>
            <a:pPr marL="0" indent="0"/>
            <a:r>
              <a:rPr lang="ko-KR" altLang="en-US" dirty="0"/>
              <a:t>심장질환을 가진 사람의 데이터가 더 많고 각 특성이 </a:t>
            </a:r>
            <a:r>
              <a:rPr lang="ko-KR" altLang="en-US" dirty="0" err="1"/>
              <a:t>수치형인</a:t>
            </a:r>
            <a:r>
              <a:rPr lang="ko-KR" altLang="en-US" dirty="0"/>
              <a:t> 데이터이면 더 높은 정밀도와 재현율을 기대할 수 있을 것임</a:t>
            </a:r>
            <a:endParaRPr lang="en-US" altLang="ko-KR" dirty="0"/>
          </a:p>
          <a:p>
            <a:pPr marL="0" indent="0"/>
            <a:r>
              <a:rPr lang="ko-KR" altLang="en-US" dirty="0"/>
              <a:t>해당 데이터를 </a:t>
            </a:r>
            <a:endParaRPr lang="en-US" altLang="ko-KR" dirty="0"/>
          </a:p>
        </p:txBody>
      </p:sp>
      <p:sp>
        <p:nvSpPr>
          <p:cNvPr id="252" name="Google Shape;25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1344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ko-KR" altLang="en-US" dirty="0"/>
              <a:t>두 번째 과제는 이 그래프의 해석</a:t>
            </a:r>
            <a:endParaRPr lang="en-US" altLang="ko-KR" dirty="0"/>
          </a:p>
          <a:p>
            <a:pPr marL="0" indent="0"/>
            <a:r>
              <a:rPr lang="ko-KR" altLang="en-US" dirty="0"/>
              <a:t>이 그래프 </a:t>
            </a:r>
            <a:r>
              <a:rPr lang="en-US" altLang="ko-KR" dirty="0"/>
              <a:t>10</a:t>
            </a:r>
            <a:r>
              <a:rPr lang="ko-KR" altLang="en-US" dirty="0"/>
              <a:t>만 명 당 심장질환위험군</a:t>
            </a:r>
            <a:r>
              <a:rPr lang="en-US" altLang="ko-KR" dirty="0"/>
              <a:t>, </a:t>
            </a:r>
            <a:r>
              <a:rPr lang="ko-KR" altLang="en-US" dirty="0"/>
              <a:t>심장질환사망자</a:t>
            </a:r>
            <a:r>
              <a:rPr lang="en-US" altLang="ko-KR" dirty="0"/>
              <a:t>, </a:t>
            </a:r>
            <a:r>
              <a:rPr lang="ko-KR" altLang="en-US" dirty="0"/>
              <a:t>심장장애를 평균화한 그래프</a:t>
            </a:r>
            <a:endParaRPr lang="en-US" altLang="ko-KR" dirty="0"/>
          </a:p>
          <a:p>
            <a:pPr marL="0" indent="0"/>
            <a:r>
              <a:rPr lang="ko-KR" altLang="en-US" dirty="0"/>
              <a:t>세 요인 각각 지역 내 편차가 너무 커서 해석의 방향을 모르겠음</a:t>
            </a:r>
            <a:endParaRPr lang="ko-KR" dirty="0"/>
          </a:p>
        </p:txBody>
      </p:sp>
      <p:sp>
        <p:nvSpPr>
          <p:cNvPr id="252" name="Google Shape;25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9135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ko-KR" altLang="en-US" dirty="0"/>
              <a:t>마지막 과제는 </a:t>
            </a:r>
            <a:r>
              <a:rPr lang="ko-KR" altLang="en-US" dirty="0" err="1"/>
              <a:t>시군구</a:t>
            </a:r>
            <a:r>
              <a:rPr lang="ko-KR" altLang="en-US" dirty="0"/>
              <a:t> 단위 분석</a:t>
            </a:r>
            <a:endParaRPr lang="en-US" altLang="ko-KR" dirty="0"/>
          </a:p>
          <a:p>
            <a:pPr marL="0" indent="0"/>
            <a:r>
              <a:rPr lang="ko-KR" altLang="en-US" dirty="0"/>
              <a:t>현재 시도 단위로 분석이 진행됨</a:t>
            </a:r>
            <a:endParaRPr lang="en-US" altLang="ko-KR" dirty="0"/>
          </a:p>
          <a:p>
            <a:pPr marL="0" indent="0"/>
            <a:r>
              <a:rPr lang="ko-KR" altLang="en-US" dirty="0"/>
              <a:t>이를 </a:t>
            </a:r>
            <a:r>
              <a:rPr lang="ko-KR" altLang="en-US" dirty="0" err="1"/>
              <a:t>시군구</a:t>
            </a:r>
            <a:r>
              <a:rPr lang="ko-KR" altLang="en-US" dirty="0"/>
              <a:t> 단위로 더 세부적으로 분석하는 것이 필요</a:t>
            </a:r>
            <a:endParaRPr lang="en-US" altLang="ko-KR" dirty="0"/>
          </a:p>
          <a:p>
            <a:pPr marL="0" indent="0"/>
            <a:r>
              <a:rPr lang="ko-KR" altLang="en-US" dirty="0"/>
              <a:t>해당 표는 충남의 상급종합병원</a:t>
            </a:r>
            <a:r>
              <a:rPr lang="en-US" altLang="ko-KR" dirty="0"/>
              <a:t>, </a:t>
            </a:r>
            <a:r>
              <a:rPr lang="ko-KR" altLang="en-US" dirty="0"/>
              <a:t>종합병원</a:t>
            </a:r>
            <a:r>
              <a:rPr lang="en-US" altLang="ko-KR" dirty="0"/>
              <a:t>, </a:t>
            </a:r>
            <a:r>
              <a:rPr lang="ko-KR" altLang="en-US" dirty="0"/>
              <a:t>병원의 수</a:t>
            </a:r>
            <a:endParaRPr lang="en-US" altLang="ko-KR" dirty="0"/>
          </a:p>
          <a:p>
            <a:pPr marL="0" indent="0"/>
            <a:r>
              <a:rPr lang="ko-KR" altLang="en-US" dirty="0"/>
              <a:t>상급 종합병원은 </a:t>
            </a:r>
            <a:r>
              <a:rPr lang="ko-KR" altLang="en-US" dirty="0" err="1"/>
              <a:t>천안동남구에만</a:t>
            </a:r>
            <a:r>
              <a:rPr lang="ko-KR" altLang="en-US" dirty="0"/>
              <a:t> 있고 병원은 </a:t>
            </a:r>
            <a:r>
              <a:rPr lang="ko-KR" altLang="en-US" dirty="0" err="1"/>
              <a:t>천안서북구에</a:t>
            </a:r>
            <a:r>
              <a:rPr lang="ko-KR" altLang="en-US" dirty="0"/>
              <a:t> </a:t>
            </a:r>
            <a:r>
              <a:rPr lang="ko-KR" altLang="en-US" dirty="0" err="1"/>
              <a:t>몰려있음</a:t>
            </a:r>
            <a:endParaRPr lang="en-US" altLang="ko-KR" dirty="0"/>
          </a:p>
          <a:p>
            <a:pPr marL="0" indent="0"/>
            <a:r>
              <a:rPr lang="ko-KR" altLang="en-US" dirty="0"/>
              <a:t>이처럼 시도 안에서도 </a:t>
            </a:r>
            <a:r>
              <a:rPr lang="ko-KR" altLang="en-US" dirty="0" err="1"/>
              <a:t>시군구</a:t>
            </a:r>
            <a:r>
              <a:rPr lang="ko-KR" altLang="en-US" dirty="0"/>
              <a:t> 단위에서 차이가 크기에 이에 대한 분석이 필요함</a:t>
            </a:r>
            <a:endParaRPr lang="en-US" altLang="ko-KR" dirty="0"/>
          </a:p>
          <a:p>
            <a:pPr marL="0" indent="0"/>
            <a:endParaRPr lang="en-US" altLang="ko-KR" dirty="0"/>
          </a:p>
        </p:txBody>
      </p:sp>
      <p:sp>
        <p:nvSpPr>
          <p:cNvPr id="252" name="Google Shape;25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56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aa009bc4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caa009bc43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indent="0">
              <a:buClr>
                <a:schemeClr val="dk1"/>
              </a:buClr>
              <a:buSzPts val="1900"/>
            </a:pPr>
            <a:r>
              <a:rPr lang="ko-KR" altLang="en-US"/>
              <a:t>그래서 사망자가 증가하는 이유를 지역별 의료수준을 통해 알아보고자 한다.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19" name="Google Shape;119;g1caa009bc43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9241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817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002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caa009bc4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caa009bc43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ko-KR" altLang="en-US" b="0" dirty="0">
                <a:latin typeface="Malgun Gothic"/>
                <a:ea typeface="Malgun Gothic"/>
              </a:rPr>
              <a:t>이를 위해 저희는 다음과 같은 과정을 거치고자 합니다</a:t>
            </a:r>
            <a:r>
              <a:rPr lang="en-US" altLang="ko-KR" b="0" dirty="0">
                <a:latin typeface="Malgun Gothic"/>
                <a:ea typeface="Malgun Gothic"/>
              </a:rPr>
              <a:t>.</a:t>
            </a:r>
          </a:p>
          <a:p>
            <a:pPr marL="0" indent="0">
              <a:buNone/>
            </a:pPr>
            <a:r>
              <a:rPr lang="ko-KR" altLang="en-US" b="0" dirty="0">
                <a:latin typeface="Malgun Gothic"/>
                <a:ea typeface="Malgun Gothic"/>
              </a:rPr>
              <a:t>먼저 미국의 BRFSS 데이터를 이용하여 심장질환과 관련된 특성을 파악 한 후</a:t>
            </a:r>
            <a:r>
              <a:rPr lang="en-US" altLang="ko-KR" b="0" dirty="0">
                <a:latin typeface="Malgun Gothic"/>
                <a:ea typeface="Malgun Gothic"/>
              </a:rPr>
              <a:t>,</a:t>
            </a:r>
            <a:r>
              <a:rPr lang="ko-KR" altLang="en-US" b="0" dirty="0">
                <a:latin typeface="Malgun Gothic"/>
                <a:ea typeface="Malgun Gothic"/>
              </a:rPr>
              <a:t> 심장질환 분류 모델을 작성할 예정입니다</a:t>
            </a:r>
          </a:p>
          <a:p>
            <a:pPr marL="0" indent="0">
              <a:buNone/>
            </a:pPr>
            <a:r>
              <a:rPr lang="ko-KR" altLang="en-US" b="0" dirty="0">
                <a:latin typeface="Malgun Gothic"/>
                <a:ea typeface="Malgun Gothic"/>
              </a:rPr>
              <a:t>그 다음에 한국의 건강검진정보를 심장질환 분류 모델에 적용할 것입니다</a:t>
            </a:r>
            <a:endParaRPr lang="en-US" altLang="ko-KR" b="0" dirty="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b="0" dirty="0">
                <a:latin typeface="Malgun Gothic"/>
                <a:ea typeface="Malgun Gothic"/>
              </a:rPr>
              <a:t>여기서 심장질환이 있다고 분류된 사람을 심장질환위험군이라고 부르고자 한다</a:t>
            </a:r>
            <a:endParaRPr lang="en-US" altLang="ko-KR" b="0" dirty="0"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altLang="en-US" b="0" dirty="0">
                <a:latin typeface="Malgun Gothic"/>
                <a:ea typeface="Malgun Gothic"/>
              </a:rPr>
              <a:t>이렇게 분류된 심장질환위험군을 지역별로 도출하여</a:t>
            </a:r>
            <a:r>
              <a:rPr lang="ko-KR" altLang="ko-KR" b="0" dirty="0">
                <a:latin typeface="Malgun Gothic"/>
                <a:ea typeface="Malgun Gothic"/>
              </a:rPr>
              <a:t> 의료 </a:t>
            </a:r>
            <a:r>
              <a:rPr lang="ko-KR" altLang="en-US" b="0" dirty="0">
                <a:latin typeface="Malgun Gothic"/>
                <a:ea typeface="Malgun Gothic"/>
              </a:rPr>
              <a:t>수준과 </a:t>
            </a:r>
            <a:r>
              <a:rPr lang="ko-KR" altLang="en-US" b="0" dirty="0" err="1">
                <a:latin typeface="Malgun Gothic"/>
                <a:ea typeface="Malgun Gothic"/>
              </a:rPr>
              <a:t>비교분석하여</a:t>
            </a:r>
            <a:r>
              <a:rPr lang="ko-KR" altLang="en-US" b="0" dirty="0">
                <a:latin typeface="Malgun Gothic"/>
                <a:ea typeface="Malgun Gothic"/>
              </a:rPr>
              <a:t> 최종적으로 의료 수준의 증진이 필요한 지역을 도출하고자 합니다</a:t>
            </a:r>
            <a:endParaRPr dirty="0"/>
          </a:p>
        </p:txBody>
      </p:sp>
      <p:sp>
        <p:nvSpPr>
          <p:cNvPr id="119" name="Google Shape;119;g1caa009bc43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415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7775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210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chart" Target="../charts/char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935760" y="3142696"/>
            <a:ext cx="43204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+mn-ea"/>
                <a:ea typeface="+mn-ea"/>
                <a:cs typeface="Nanum Gothic"/>
                <a:sym typeface="Nanum Gothic"/>
              </a:rPr>
              <a:t>건강</a:t>
            </a:r>
            <a:r>
              <a:rPr lang="en-US" sz="2400" b="1">
                <a:solidFill>
                  <a:srgbClr val="92D050"/>
                </a:solidFill>
                <a:latin typeface="+mn-ea"/>
                <a:ea typeface="+mn-ea"/>
                <a:cs typeface="Nanum Gothic"/>
                <a:sym typeface="Nanum Gothic"/>
              </a:rPr>
              <a:t> 삼총사</a:t>
            </a:r>
            <a:endParaRPr sz="2400" b="1" i="0" u="none" strike="noStrike" cap="none">
              <a:solidFill>
                <a:schemeClr val="dk1"/>
              </a:solidFill>
              <a:latin typeface="+mn-ea"/>
              <a:ea typeface="+mn-ea"/>
              <a:cs typeface="Nanum Gothic"/>
              <a:sym typeface="Nanum Gothic"/>
            </a:endParaRPr>
          </a:p>
        </p:txBody>
      </p:sp>
      <p:cxnSp>
        <p:nvCxnSpPr>
          <p:cNvPr id="90" name="Google Shape;90;p1"/>
          <p:cNvCxnSpPr/>
          <p:nvPr/>
        </p:nvCxnSpPr>
        <p:spPr>
          <a:xfrm>
            <a:off x="3935760" y="2659207"/>
            <a:ext cx="432048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" name="Google Shape;91;p1"/>
          <p:cNvCxnSpPr/>
          <p:nvPr/>
        </p:nvCxnSpPr>
        <p:spPr>
          <a:xfrm>
            <a:off x="3935760" y="2659207"/>
            <a:ext cx="144016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1"/>
          <p:cNvCxnSpPr/>
          <p:nvPr/>
        </p:nvCxnSpPr>
        <p:spPr>
          <a:xfrm>
            <a:off x="3935760" y="4099367"/>
            <a:ext cx="432048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6023992" y="4099367"/>
            <a:ext cx="223224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"/>
          <p:cNvSpPr txBox="1"/>
          <p:nvPr/>
        </p:nvSpPr>
        <p:spPr>
          <a:xfrm>
            <a:off x="3935760" y="4099368"/>
            <a:ext cx="4320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+mn-ea"/>
                <a:ea typeface="+mn-ea"/>
              </a:rPr>
              <a:t>1조 _ 박민정, 서대훈, 손지호</a:t>
            </a:r>
            <a:endParaRPr sz="1400" b="0" i="0" u="none" strike="noStrike" cap="none">
              <a:solidFill>
                <a:srgbClr val="3F3F3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935760" y="2312970"/>
            <a:ext cx="43204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+mn-ea"/>
                <a:ea typeface="+mn-ea"/>
                <a:cs typeface="Arial Narrow"/>
                <a:sym typeface="Arial Narrow"/>
              </a:rPr>
              <a:t>PRESENTATION</a:t>
            </a:r>
            <a:endParaRPr sz="1800" b="0" i="0" u="none" strike="noStrike" cap="none">
              <a:solidFill>
                <a:schemeClr val="dk1"/>
              </a:solidFill>
              <a:latin typeface="+mn-ea"/>
              <a:ea typeface="+mn-ea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5AEFAD-164E-E30E-34A9-5417E93EBD59}"/>
              </a:ext>
            </a:extLst>
          </p:cNvPr>
          <p:cNvGrpSpPr/>
          <p:nvPr/>
        </p:nvGrpSpPr>
        <p:grpSpPr>
          <a:xfrm>
            <a:off x="4087286" y="2080535"/>
            <a:ext cx="4017431" cy="176445"/>
            <a:chOff x="2301280" y="2659207"/>
            <a:chExt cx="7214475" cy="0"/>
          </a:xfrm>
        </p:grpSpPr>
        <p:cxnSp>
          <p:nvCxnSpPr>
            <p:cNvPr id="3" name="Google Shape;102;p2">
              <a:extLst>
                <a:ext uri="{FF2B5EF4-FFF2-40B4-BE49-F238E27FC236}">
                  <a16:creationId xmlns:a16="http://schemas.microsoft.com/office/drawing/2014/main" id="{3C4E91F3-6BD9-4284-D834-EE856EC20E84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" name="Google Shape;103;p2">
              <a:extLst>
                <a:ext uri="{FF2B5EF4-FFF2-40B4-BE49-F238E27FC236}">
                  <a16:creationId xmlns:a16="http://schemas.microsoft.com/office/drawing/2014/main" id="{D178EBC9-448F-F915-CCEE-D511F55F66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Google Shape;110;p2">
            <a:extLst>
              <a:ext uri="{FF2B5EF4-FFF2-40B4-BE49-F238E27FC236}">
                <a16:creationId xmlns:a16="http://schemas.microsoft.com/office/drawing/2014/main" id="{43299443-A49B-3F14-FA8D-EE7895FE9CE0}"/>
              </a:ext>
            </a:extLst>
          </p:cNvPr>
          <p:cNvSpPr txBox="1"/>
          <p:nvPr/>
        </p:nvSpPr>
        <p:spPr>
          <a:xfrm>
            <a:off x="5375850" y="2286572"/>
            <a:ext cx="14403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6000" b="0" i="0" u="none" strike="noStrike" cap="none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03</a:t>
            </a:r>
            <a:endParaRPr lang="ko-KR" altLang="en-US" sz="6000" b="0" i="0" u="none" strike="noStrike" cap="none">
              <a:solidFill>
                <a:srgbClr val="000000"/>
              </a:solidFill>
              <a:latin typeface="+mn-ea"/>
              <a:ea typeface="+mn-ea"/>
              <a:cs typeface="Arial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07EF749-7B2F-4D4F-0FE4-66D2DCB38B9F}"/>
              </a:ext>
            </a:extLst>
          </p:cNvPr>
          <p:cNvGrpSpPr/>
          <p:nvPr/>
        </p:nvGrpSpPr>
        <p:grpSpPr>
          <a:xfrm flipH="1">
            <a:off x="4087284" y="4615398"/>
            <a:ext cx="4017431" cy="176445"/>
            <a:chOff x="2301280" y="2659207"/>
            <a:chExt cx="7214475" cy="0"/>
          </a:xfrm>
        </p:grpSpPr>
        <p:cxnSp>
          <p:nvCxnSpPr>
            <p:cNvPr id="21" name="Google Shape;102;p2">
              <a:extLst>
                <a:ext uri="{FF2B5EF4-FFF2-40B4-BE49-F238E27FC236}">
                  <a16:creationId xmlns:a16="http://schemas.microsoft.com/office/drawing/2014/main" id="{5DB26076-A518-02D4-4598-ADE47CB6B392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103;p2">
              <a:extLst>
                <a:ext uri="{FF2B5EF4-FFF2-40B4-BE49-F238E27FC236}">
                  <a16:creationId xmlns:a16="http://schemas.microsoft.com/office/drawing/2014/main" id="{3DD26130-8FDE-D4C1-FB80-D57C2366ED2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3B331D-5DA4-98F7-F714-041180050A46}"/>
              </a:ext>
            </a:extLst>
          </p:cNvPr>
          <p:cNvSpPr txBox="1"/>
          <p:nvPr/>
        </p:nvSpPr>
        <p:spPr>
          <a:xfrm>
            <a:off x="3047144" y="3558723"/>
            <a:ext cx="60977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800">
                <a:solidFill>
                  <a:srgbClr val="3F3F3F"/>
                </a:solidFill>
                <a:latin typeface="+mn-ea"/>
                <a:ea typeface="+mn-ea"/>
              </a:rPr>
              <a:t>데이터</a:t>
            </a:r>
            <a:endParaRPr lang="ko-KR" altLang="en-US" sz="2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27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BRFSS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161" name="Google Shape;161;p8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2" name="Google Shape;162;p8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8"/>
          <p:cNvSpPr txBox="1"/>
          <p:nvPr/>
        </p:nvSpPr>
        <p:spPr>
          <a:xfrm>
            <a:off x="2285400" y="4159023"/>
            <a:ext cx="7621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The Behavioral Risk Factor Surveillance System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2021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년 미국 </a:t>
            </a:r>
            <a:r>
              <a:rPr 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CDC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에서 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438692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명을 대상으로 시행한 건강 관련 전화 설문 조사 결과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각 인물의 특성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기저질환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심근경색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(</a:t>
            </a:r>
            <a:r>
              <a:rPr 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myocardial infarction)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여부를 추출함</a:t>
            </a:r>
          </a:p>
        </p:txBody>
      </p:sp>
      <p:pic>
        <p:nvPicPr>
          <p:cNvPr id="1026" name="Picture 2" descr="BRFSS Logo">
            <a:extLst>
              <a:ext uri="{FF2B5EF4-FFF2-40B4-BE49-F238E27FC236}">
                <a16:creationId xmlns:a16="http://schemas.microsoft.com/office/drawing/2014/main" id="{72130805-4E24-59A6-F795-BA7F93A0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83" y="2094480"/>
            <a:ext cx="3008683" cy="82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c2f1246f60_2_7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BRFSS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172" name="Google Shape;172;g1c2f1246f60_2_7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g1c2f1246f60_2_7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" name="Google Shape;176;g1c2f1246f60_2_7"/>
          <p:cNvSpPr txBox="1"/>
          <p:nvPr/>
        </p:nvSpPr>
        <p:spPr>
          <a:xfrm>
            <a:off x="1460500" y="1098550"/>
            <a:ext cx="59112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82600" indent="-342900">
              <a:buClr>
                <a:schemeClr val="dk1"/>
              </a:buClr>
              <a:buSzPts val="140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2021 BRFSS Data(SAS Transport Format)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다운로드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482600" indent="-342900">
              <a:buClr>
                <a:schemeClr val="dk1"/>
              </a:buClr>
              <a:buSzPts val="1400"/>
              <a:buAutoNum type="arabicPeriod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XPT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파일을 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CSV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파일로 변환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425450" indent="-285750">
              <a:buClr>
                <a:schemeClr val="dk1"/>
              </a:buClr>
              <a:buSzPts val="1400"/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R foreign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라이브러리를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활용해 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XPT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파일 불러옴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425450" lvl="3" indent="-285750">
              <a:buClr>
                <a:schemeClr val="dk1"/>
              </a:buClr>
              <a:buSzPts val="14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건강검진정보에 포함되는 변수 추출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425450" lvl="3" indent="-285750">
              <a:buClr>
                <a:schemeClr val="dk1"/>
              </a:buClr>
              <a:buSzPts val="1400"/>
              <a:buFontTx/>
              <a:buChar char="-"/>
            </a:pP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이해할 수 있는 변수명으로 변경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425450" indent="-285750">
              <a:buClr>
                <a:schemeClr val="dk1"/>
              </a:buClr>
              <a:buSzPts val="1400"/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CSV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파일로 저장</a:t>
            </a:r>
          </a:p>
        </p:txBody>
      </p:sp>
      <p:sp>
        <p:nvSpPr>
          <p:cNvPr id="2" name="Google Shape;255;p14">
            <a:extLst>
              <a:ext uri="{FF2B5EF4-FFF2-40B4-BE49-F238E27FC236}">
                <a16:creationId xmlns:a16="http://schemas.microsoft.com/office/drawing/2014/main" id="{315DADF7-B4DB-F105-F73E-A02A474E6A58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dirty="0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 b="1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098B20-7CDD-1462-FF01-85C796BA7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88" y="1097215"/>
            <a:ext cx="2853634" cy="2483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52A25A-5F15-33B8-9899-9F4368C3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71" y="2689926"/>
            <a:ext cx="6077728" cy="892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5F0BF4-8784-9036-8943-8937DAB1D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3" y="4027791"/>
            <a:ext cx="5400000" cy="2528681"/>
          </a:xfrm>
          <a:prstGeom prst="rect">
            <a:avLst/>
          </a:prstGeom>
        </p:spPr>
      </p:pic>
      <p:cxnSp>
        <p:nvCxnSpPr>
          <p:cNvPr id="178" name="Google Shape;178;g1c2f1246f60_2_7"/>
          <p:cNvCxnSpPr/>
          <p:nvPr/>
        </p:nvCxnSpPr>
        <p:spPr>
          <a:xfrm rot="10800000" flipH="1">
            <a:off x="6023978" y="5278762"/>
            <a:ext cx="7224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3613480-F8B2-8142-6E99-92277280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391" y="4777688"/>
            <a:ext cx="4821646" cy="1002147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4DE21479-4E03-840E-AA76-CE6BCABB1341}"/>
              </a:ext>
            </a:extLst>
          </p:cNvPr>
          <p:cNvSpPr txBox="1"/>
          <p:nvPr/>
        </p:nvSpPr>
        <p:spPr>
          <a:xfrm>
            <a:off x="10097855" y="4474087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BRFSS </a:t>
            </a:r>
            <a:r>
              <a:rPr lang="en-US" altLang="ko-KR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CSV </a:t>
            </a:r>
            <a:r>
              <a:rPr lang="ko-KR" altLang="en-US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데이터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1822E1AF-BBFE-198F-A316-678C18A51782}"/>
              </a:ext>
            </a:extLst>
          </p:cNvPr>
          <p:cNvSpPr txBox="1"/>
          <p:nvPr/>
        </p:nvSpPr>
        <p:spPr>
          <a:xfrm>
            <a:off x="3975780" y="3796959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BRFSS </a:t>
            </a:r>
            <a:r>
              <a:rPr lang="en-US" altLang="ko-KR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XPT </a:t>
            </a:r>
            <a:r>
              <a:rPr lang="ko-KR" altLang="en-US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데이터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c2f1246f60_2_7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BRFSS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172" name="Google Shape;172;g1c2f1246f60_2_7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g1c2f1246f60_2_7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3">
            <a:extLst>
              <a:ext uri="{FF2B5EF4-FFF2-40B4-BE49-F238E27FC236}">
                <a16:creationId xmlns:a16="http://schemas.microsoft.com/office/drawing/2014/main" id="{F0E94905-266D-6863-9847-795C08962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24206" r="68606" b="26929"/>
          <a:stretch/>
        </p:blipFill>
        <p:spPr>
          <a:xfrm>
            <a:off x="1952064" y="1830279"/>
            <a:ext cx="3256311" cy="319744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2EA528-72CB-5C94-E9C3-EF5A00CAF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5" t="20474" r="73824" b="33190"/>
          <a:stretch/>
        </p:blipFill>
        <p:spPr>
          <a:xfrm>
            <a:off x="6983627" y="1830279"/>
            <a:ext cx="2603128" cy="3166398"/>
          </a:xfrm>
          <a:prstGeom prst="rect">
            <a:avLst/>
          </a:prstGeom>
        </p:spPr>
      </p:pic>
      <p:sp>
        <p:nvSpPr>
          <p:cNvPr id="11" name="Google Shape;255;p14">
            <a:extLst>
              <a:ext uri="{FF2B5EF4-FFF2-40B4-BE49-F238E27FC236}">
                <a16:creationId xmlns:a16="http://schemas.microsoft.com/office/drawing/2014/main" id="{02B3734D-3CBA-4130-D61E-7806C594918C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 b="1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07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c2f1246f60_2_7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BRFSS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172" name="Google Shape;172;g1c2f1246f60_2_7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g1c2f1246f60_2_7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5" name="Google Shape;175;g1c2f1246f60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637" y="2360311"/>
            <a:ext cx="5473975" cy="2701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7" name="Google Shape;177;g1c2f1246f60_2_7"/>
          <p:cNvGraphicFramePr/>
          <p:nvPr>
            <p:extLst>
              <p:ext uri="{D42A27DB-BD31-4B8C-83A1-F6EECF244321}">
                <p14:modId xmlns:p14="http://schemas.microsoft.com/office/powerpoint/2010/main" val="77088082"/>
              </p:ext>
            </p:extLst>
          </p:nvPr>
        </p:nvGraphicFramePr>
        <p:xfrm>
          <a:off x="7883241" y="2443967"/>
          <a:ext cx="3218675" cy="2560080"/>
        </p:xfrm>
        <a:graphic>
          <a:graphicData uri="http://schemas.openxmlformats.org/drawingml/2006/table">
            <a:tbl>
              <a:tblPr>
                <a:noFill/>
                <a:tableStyleId>{F7043756-B1D4-4777-A232-1A7172CA3469}</a:tableStyleId>
              </a:tblPr>
              <a:tblGrid>
                <a:gridCol w="114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HEARTDISASE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 : YES, 0 : NO / 7, 9 : nan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SEX</a:t>
                      </a:r>
                      <a:endParaRPr sz="90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1: M, 0: F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BLIND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 : YES, 0 : NO / 7, 9 : nan</a:t>
                      </a:r>
                      <a:endParaRPr sz="90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DEAF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 : YES, 0 : NO / 7, 9 : nan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DIABETE</a:t>
                      </a:r>
                      <a:endParaRPr sz="90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 : YES, 0 : NO / 7, 9 : nan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HYPERTENSION</a:t>
                      </a:r>
                      <a:endParaRPr sz="90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 : YES, 0 : NO / 7, 9 : nan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KIDNEY</a:t>
                      </a:r>
                      <a:endParaRPr sz="90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 : YES, 0 : NO / 7, 9 : nan</a:t>
                      </a:r>
                      <a:endParaRPr sz="90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SMOKE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0 :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피운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 적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없다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1 :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피운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 적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있다</a:t>
                      </a:r>
                      <a:endParaRPr sz="9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178" name="Google Shape;178;g1c2f1246f60_2_7"/>
          <p:cNvCxnSpPr/>
          <p:nvPr/>
        </p:nvCxnSpPr>
        <p:spPr>
          <a:xfrm rot="10800000" flipH="1">
            <a:off x="7044119" y="2755975"/>
            <a:ext cx="7224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3" name="TextBox 3">
            <a:extLst>
              <a:ext uri="{FF2B5EF4-FFF2-40B4-BE49-F238E27FC236}">
                <a16:creationId xmlns:a16="http://schemas.microsoft.com/office/drawing/2014/main" id="{7F26AF17-958D-1085-A22A-E0D350A2087D}"/>
              </a:ext>
            </a:extLst>
          </p:cNvPr>
          <p:cNvSpPr txBox="1"/>
          <p:nvPr/>
        </p:nvSpPr>
        <p:spPr>
          <a:xfrm>
            <a:off x="5286962" y="2345148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>
                <a:latin typeface="맑은 고딕" panose="020B0500000000000000" pitchFamily="50" charset="-127"/>
                <a:ea typeface="맑은 고딕" panose="020B0500000000000000" pitchFamily="50" charset="-127"/>
              </a:rPr>
              <a:t>BRFSS 완성 데이터</a:t>
            </a:r>
          </a:p>
        </p:txBody>
      </p:sp>
      <p:sp>
        <p:nvSpPr>
          <p:cNvPr id="6" name="Google Shape;255;p14">
            <a:extLst>
              <a:ext uri="{FF2B5EF4-FFF2-40B4-BE49-F238E27FC236}">
                <a16:creationId xmlns:a16="http://schemas.microsoft.com/office/drawing/2014/main" id="{DBD312A3-E6E9-C602-FFCB-B8FAEB19E9B0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 b="1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32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5;p14">
            <a:extLst>
              <a:ext uri="{FF2B5EF4-FFF2-40B4-BE49-F238E27FC236}">
                <a16:creationId xmlns:a16="http://schemas.microsoft.com/office/drawing/2014/main" id="{6E43435C-8E4F-8922-EE33-904AE61A5B9A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altLang="ko-KR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BRFSS</a:t>
            </a:r>
            <a:endParaRPr 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D3C6CFD-F7A6-E129-E035-CD7937783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5" b="44938"/>
          <a:stretch/>
        </p:blipFill>
        <p:spPr>
          <a:xfrm>
            <a:off x="1651350" y="2537158"/>
            <a:ext cx="4320000" cy="24152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74C8ED-B6B2-D401-8A49-31E64D4BC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55" b="-1161"/>
          <a:stretch/>
        </p:blipFill>
        <p:spPr>
          <a:xfrm>
            <a:off x="6602350" y="2537158"/>
            <a:ext cx="4320000" cy="2065270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8E3E5F76-676C-32FF-257A-0EEA4EC236A7}"/>
              </a:ext>
            </a:extLst>
          </p:cNvPr>
          <p:cNvSpPr txBox="1"/>
          <p:nvPr/>
        </p:nvSpPr>
        <p:spPr>
          <a:xfrm>
            <a:off x="4212167" y="2306326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시각화 라이브러리 및 함수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EB97B450-A23E-241B-F728-B72547E33918}"/>
              </a:ext>
            </a:extLst>
          </p:cNvPr>
          <p:cNvSpPr txBox="1"/>
          <p:nvPr/>
        </p:nvSpPr>
        <p:spPr>
          <a:xfrm>
            <a:off x="9163169" y="2306326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시각화 시행 코드</a:t>
            </a:r>
          </a:p>
        </p:txBody>
      </p:sp>
    </p:spTree>
    <p:extLst>
      <p:ext uri="{BB962C8B-B14F-4D97-AF65-F5344CB8AC3E}">
        <p14:creationId xmlns:p14="http://schemas.microsoft.com/office/powerpoint/2010/main" val="382079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55;p14">
            <a:extLst>
              <a:ext uri="{FF2B5EF4-FFF2-40B4-BE49-F238E27FC236}">
                <a16:creationId xmlns:a16="http://schemas.microsoft.com/office/drawing/2014/main" id="{0262C770-B622-C738-B87F-AD629FA29679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모든 변수에서 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yes/no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에 따라</a:t>
            </a:r>
            <a:r>
              <a:rPr lang="ko-KR" altLang="en-US" sz="18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심장질환 비율에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차이가 있음</a:t>
            </a:r>
            <a:endParaRPr lang="ko-KR" altLang="en-US" sz="18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altLang="ko-KR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BRFSS</a:t>
            </a:r>
            <a:endParaRPr 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59EE469A-D30B-CA97-962E-93E26E785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00" y="1089000"/>
            <a:ext cx="70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70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건강검진정보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161" name="Google Shape;161;p8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2" name="Google Shape;162;p8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8"/>
          <p:cNvSpPr txBox="1"/>
          <p:nvPr/>
        </p:nvSpPr>
        <p:spPr>
          <a:xfrm>
            <a:off x="2285400" y="4159023"/>
            <a:ext cx="76212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국민건강보험공단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건강검진정보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API 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사용</a:t>
            </a:r>
            <a:endParaRPr lang="en-US" altLang="ko-KR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457200" indent="-317500"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국민건강보험의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직장가입자와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40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세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이상의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피부양자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세대주인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지역가입자와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40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세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이상의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지역가입자의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일반건강검진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결과</a:t>
            </a:r>
            <a:endParaRPr lang="en-US" altLang="ko-KR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이들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일반건강검진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대상자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중에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만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40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세와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만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66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세에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도달한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이들이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받게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되는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생애전환기건강진단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수검이력이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있는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각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연도별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수진자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100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만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명에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대한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기본정보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(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성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연령대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시도코드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등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)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와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검진내역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(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신장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체중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총콜레스테롤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혈색소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등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)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으로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구성된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개방데이터</a:t>
            </a:r>
            <a:endParaRPr lang="ko-KR" altLang="en-US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2" name="Picture 2" descr="확대이미지">
            <a:extLst>
              <a:ext uri="{FF2B5EF4-FFF2-40B4-BE49-F238E27FC236}">
                <a16:creationId xmlns:a16="http://schemas.microsoft.com/office/drawing/2014/main" id="{6F2EEAB3-9846-F71A-098E-9CC67D98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48" y="1560993"/>
            <a:ext cx="3713887" cy="150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0834D2E-57A9-424C-5035-9DE73601B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644" y="2955398"/>
            <a:ext cx="8685163" cy="3159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2CF10-C5A1-2D40-839B-8ED9BC756607}"/>
              </a:ext>
            </a:extLst>
          </p:cNvPr>
          <p:cNvSpPr txBox="1"/>
          <p:nvPr/>
        </p:nvSpPr>
        <p:spPr>
          <a:xfrm>
            <a:off x="7746765" y="2725207"/>
            <a:ext cx="269051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err="1">
                <a:latin typeface="맑은 고딕" panose="020B0500000000000000" pitchFamily="50" charset="-127"/>
                <a:ea typeface="맑은 고딕" panose="020B0500000000000000" pitchFamily="50" charset="-127"/>
              </a:rPr>
              <a:t>공공데이터포털에</a:t>
            </a:r>
            <a:r>
              <a:rPr lang="ko-KR" altLang="en-US" sz="900" b="1">
                <a:latin typeface="맑은 고딕" panose="020B0500000000000000" pitchFamily="50" charset="-127"/>
                <a:ea typeface="맑은 고딕" panose="020B0500000000000000" pitchFamily="50" charset="-127"/>
              </a:rPr>
              <a:t> 나와있는 데이터 미리보기</a:t>
            </a:r>
          </a:p>
        </p:txBody>
      </p:sp>
    </p:spTree>
    <p:extLst>
      <p:ext uri="{BB962C8B-B14F-4D97-AF65-F5344CB8AC3E}">
        <p14:creationId xmlns:p14="http://schemas.microsoft.com/office/powerpoint/2010/main" val="242173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2f1246f60_0_5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정보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185" name="Google Shape;185;g1c2f1246f60_0_5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g1c2f1246f60_0_5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g1c2f1246f60_0_5"/>
          <p:cNvSpPr txBox="1"/>
          <p:nvPr/>
        </p:nvSpPr>
        <p:spPr>
          <a:xfrm>
            <a:off x="1455378" y="1098550"/>
            <a:ext cx="71725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2020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년도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데이터를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API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로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가져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옴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457200" lvl="4" indent="-317500">
              <a:buClr>
                <a:schemeClr val="dk1"/>
              </a:buClr>
              <a:buSzPts val="1400"/>
              <a:buChar char="-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2019년도 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데이터는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API로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가져올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수 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없어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csv로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가져옴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270B0-C07C-2329-7062-15AA4938A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" t="41394" r="69287" b="39213"/>
          <a:stretch/>
        </p:blipFill>
        <p:spPr>
          <a:xfrm>
            <a:off x="5823969" y="3400172"/>
            <a:ext cx="3651672" cy="1430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480FC-2C5C-AF1E-F66B-F38EE2601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4" t="19257" r="59938" b="20770"/>
          <a:stretch/>
        </p:blipFill>
        <p:spPr>
          <a:xfrm>
            <a:off x="1919894" y="3089728"/>
            <a:ext cx="3698551" cy="302689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1DFD863-1F95-5573-4EB2-8028E7071F48}"/>
              </a:ext>
            </a:extLst>
          </p:cNvPr>
          <p:cNvSpPr txBox="1"/>
          <p:nvPr/>
        </p:nvSpPr>
        <p:spPr>
          <a:xfrm>
            <a:off x="3855937" y="3075733"/>
            <a:ext cx="175918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>
                <a:latin typeface="맑은 고딕" panose="020B0500000000000000" pitchFamily="50" charset="-127"/>
                <a:ea typeface="맑은 고딕" panose="020B0500000000000000" pitchFamily="50" charset="-127"/>
              </a:rPr>
              <a:t>2020년도 데이터 API 불러오기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B269C87-F1A6-5E43-9F4C-55559B5183EB}"/>
              </a:ext>
            </a:extLst>
          </p:cNvPr>
          <p:cNvSpPr txBox="1"/>
          <p:nvPr/>
        </p:nvSpPr>
        <p:spPr>
          <a:xfrm>
            <a:off x="8089270" y="3235659"/>
            <a:ext cx="130762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>
                <a:latin typeface="맑은 고딕" panose="020B0500000000000000" pitchFamily="50" charset="-127"/>
                <a:ea typeface="맑은 고딕" panose="020B0500000000000000" pitchFamily="50" charset="-127"/>
              </a:rPr>
              <a:t>데이터 합치기</a:t>
            </a:r>
          </a:p>
        </p:txBody>
      </p:sp>
      <p:sp>
        <p:nvSpPr>
          <p:cNvPr id="9" name="Google Shape;255;p14">
            <a:extLst>
              <a:ext uri="{FF2B5EF4-FFF2-40B4-BE49-F238E27FC236}">
                <a16:creationId xmlns:a16="http://schemas.microsoft.com/office/drawing/2014/main" id="{0997B3D6-5955-F7B8-39F4-3605B666ABC7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 b="1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561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2f1246f60_3_6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정보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198" name="Google Shape;198;g1c2f1246f60_3_6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g1c2f1246f60_3_6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g1c2f1246f60_3_6"/>
          <p:cNvSpPr txBox="1"/>
          <p:nvPr/>
        </p:nvSpPr>
        <p:spPr>
          <a:xfrm>
            <a:off x="1460500" y="1094105"/>
            <a:ext cx="812463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숫자로 되어 있는 시도코드를 지역이름으로 바꾸기</a:t>
            </a: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시력(좌/우), 청력(좌/우)로 나뉘어 있는 변수 각각 'BLIND', 'DEAF' 하나의 변수로 합치기</a:t>
            </a: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수축기 혈압, 이완기 혈압 변수를 'HYPERTENSION' 변수로 합치기</a:t>
            </a: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요단백</a:t>
            </a:r>
            <a:r>
              <a:rPr 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 </a:t>
            </a:r>
            <a:r>
              <a:rPr 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혈청크레아티닌</a:t>
            </a:r>
            <a:r>
              <a:rPr 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변수를 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'KIDNEY' 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변수로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en-US" altLang="ko-KR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합치기</a:t>
            </a:r>
            <a:endParaRPr lang="ko-KR" altLang="en-US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(</a:t>
            </a:r>
            <a:r>
              <a:rPr lang="ko-KR" altLang="en-US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혈청지오티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)AST, (</a:t>
            </a:r>
            <a:r>
              <a:rPr lang="ko-KR" altLang="en-US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혈청지오티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)ALT, 감마 </a:t>
            </a:r>
            <a:r>
              <a:rPr lang="ko-KR" altLang="en-US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지티피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변수를 'LIVER' 변수로 합치기</a:t>
            </a:r>
          </a:p>
          <a:p>
            <a:pPr marL="457200" indent="-317500">
              <a:buClr>
                <a:schemeClr val="dk1"/>
              </a:buClr>
              <a:buSzPts val="1400"/>
              <a:buChar char="-"/>
            </a:pPr>
            <a:r>
              <a:rPr lang="ko-KR" altLang="en-US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결측치가</a:t>
            </a:r>
            <a:r>
              <a:rPr 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너무</a:t>
            </a:r>
            <a:r>
              <a:rPr 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많은</a:t>
            </a:r>
            <a:r>
              <a:rPr 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콜레스테롤</a:t>
            </a:r>
            <a:r>
              <a:rPr 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변수는</a:t>
            </a:r>
            <a:r>
              <a:rPr 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삭제하기</a:t>
            </a:r>
          </a:p>
        </p:txBody>
      </p:sp>
      <p:sp>
        <p:nvSpPr>
          <p:cNvPr id="11" name="Google Shape;255;p14">
            <a:extLst>
              <a:ext uri="{FF2B5EF4-FFF2-40B4-BE49-F238E27FC236}">
                <a16:creationId xmlns:a16="http://schemas.microsoft.com/office/drawing/2014/main" id="{F306474F-8F36-65A8-7F54-4CCDC0651141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 b="1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3" name="Picture 17">
            <a:extLst>
              <a:ext uri="{FF2B5EF4-FFF2-40B4-BE49-F238E27FC236}">
                <a16:creationId xmlns:a16="http://schemas.microsoft.com/office/drawing/2014/main" id="{789B5B42-B3F5-2C84-3661-B1097B851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1" t="35118" r="50303" b="7709"/>
          <a:stretch/>
        </p:blipFill>
        <p:spPr>
          <a:xfrm>
            <a:off x="500476" y="3971103"/>
            <a:ext cx="4640480" cy="2700066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E6B2C743-6A58-8832-4430-405B453ED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8" y="2501270"/>
            <a:ext cx="3956755" cy="1124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4B02A-E004-4F98-0B30-0C639370E48D}"/>
              </a:ext>
            </a:extLst>
          </p:cNvPr>
          <p:cNvSpPr txBox="1"/>
          <p:nvPr/>
        </p:nvSpPr>
        <p:spPr>
          <a:xfrm>
            <a:off x="3396072" y="2357847"/>
            <a:ext cx="169333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>
                <a:latin typeface="맑은 고딕" panose="020B0500000000000000" pitchFamily="50" charset="-127"/>
                <a:ea typeface="맑은 고딕" panose="020B0500000000000000" pitchFamily="50" charset="-127"/>
              </a:rPr>
              <a:t>지역코드 </a:t>
            </a:r>
            <a:r>
              <a:rPr lang="ko-KR" sz="900">
                <a:latin typeface="맑은 고딕" panose="020B0500000000000000" pitchFamily="50" charset="-127"/>
                <a:ea typeface="맑은 고딕" panose="020B0500000000000000" pitchFamily="50" charset="-127"/>
              </a:rPr>
              <a:t>→</a:t>
            </a:r>
            <a:r>
              <a:rPr lang="ko-KR" altLang="en-US" sz="900" b="1">
                <a:latin typeface="맑은 고딕" panose="020B0500000000000000" pitchFamily="50" charset="-127"/>
                <a:ea typeface="맑은 고딕" panose="020B0500000000000000" pitchFamily="50" charset="-127"/>
              </a:rPr>
              <a:t> 지역명으로 변경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E88F4-159A-1221-4A11-2F19A8F0B476}"/>
              </a:ext>
            </a:extLst>
          </p:cNvPr>
          <p:cNvSpPr txBox="1"/>
          <p:nvPr/>
        </p:nvSpPr>
        <p:spPr>
          <a:xfrm>
            <a:off x="3057405" y="3684292"/>
            <a:ext cx="199437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800" b="1">
                <a:latin typeface="맑은 고딕" panose="020B0500000000000000" pitchFamily="50" charset="-127"/>
                <a:ea typeface="맑은 고딕" panose="020B0500000000000000" pitchFamily="50" charset="-127"/>
              </a:rPr>
              <a:t>각 분할되어 있는 변수들을 하나의 변수로 합치기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B47650A9-FA03-A2A7-6E18-0F5158F1C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141" y="2522043"/>
            <a:ext cx="2338683" cy="3161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00CC7D-8061-5396-9CE8-E4F428FFA769}"/>
              </a:ext>
            </a:extLst>
          </p:cNvPr>
          <p:cNvSpPr txBox="1"/>
          <p:nvPr/>
        </p:nvSpPr>
        <p:spPr>
          <a:xfrm>
            <a:off x="6914442" y="2498958"/>
            <a:ext cx="856074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err="1">
                <a:latin typeface="맑은 고딕" panose="020B0500000000000000" pitchFamily="50" charset="-127"/>
                <a:ea typeface="맑은 고딕" panose="020B0500000000000000" pitchFamily="50" charset="-127"/>
              </a:rPr>
              <a:t>결측치</a:t>
            </a:r>
            <a:r>
              <a:rPr lang="ko-KR" altLang="en-US" sz="900" b="1">
                <a:latin typeface="맑은 고딕" panose="020B0500000000000000" pitchFamily="50" charset="-127"/>
                <a:ea typeface="맑은 고딕" panose="020B0500000000000000" pitchFamily="50" charset="-127"/>
              </a:rPr>
              <a:t> 처리</a:t>
            </a:r>
          </a:p>
        </p:txBody>
      </p:sp>
      <p:pic>
        <p:nvPicPr>
          <p:cNvPr id="13" name="Picture 20">
            <a:extLst>
              <a:ext uri="{FF2B5EF4-FFF2-40B4-BE49-F238E27FC236}">
                <a16:creationId xmlns:a16="http://schemas.microsoft.com/office/drawing/2014/main" id="{51C7FF04-0137-AFBE-41C2-C5D24CA4D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029" y="2503101"/>
            <a:ext cx="3270014" cy="3162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C045AF-2203-083E-9087-4367F6907F23}"/>
              </a:ext>
            </a:extLst>
          </p:cNvPr>
          <p:cNvSpPr txBox="1"/>
          <p:nvPr/>
        </p:nvSpPr>
        <p:spPr>
          <a:xfrm>
            <a:off x="10197627" y="2414292"/>
            <a:ext cx="16368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b="1" err="1">
                <a:latin typeface="맑은 고딕" panose="020B0500000000000000" pitchFamily="50" charset="-127"/>
                <a:ea typeface="맑은 고딕" panose="020B0500000000000000" pitchFamily="50" charset="-127"/>
              </a:rPr>
              <a:t>결측치가</a:t>
            </a:r>
            <a:r>
              <a:rPr lang="ko-KR" altLang="en-US" sz="900" b="1">
                <a:latin typeface="맑은 고딕" panose="020B0500000000000000" pitchFamily="50" charset="-127"/>
                <a:ea typeface="맑은 고딕" panose="020B0500000000000000" pitchFamily="50" charset="-127"/>
              </a:rPr>
              <a:t> 너무 많은 콜레스테롤 변수 삭제하기</a:t>
            </a:r>
          </a:p>
        </p:txBody>
      </p:sp>
    </p:spTree>
    <p:extLst>
      <p:ext uri="{BB962C8B-B14F-4D97-AF65-F5344CB8AC3E}">
        <p14:creationId xmlns:p14="http://schemas.microsoft.com/office/powerpoint/2010/main" val="386437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"/>
          <p:cNvCxnSpPr/>
          <p:nvPr/>
        </p:nvCxnSpPr>
        <p:spPr>
          <a:xfrm>
            <a:off x="4728575" y="2626299"/>
            <a:ext cx="5688600" cy="0"/>
          </a:xfrm>
          <a:prstGeom prst="straightConnector1">
            <a:avLst/>
          </a:prstGeom>
          <a:noFill/>
          <a:ln w="571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3" name="Google Shape;103;p2"/>
          <p:cNvCxnSpPr/>
          <p:nvPr/>
        </p:nvCxnSpPr>
        <p:spPr>
          <a:xfrm>
            <a:off x="1774825" y="2627695"/>
            <a:ext cx="3011364" cy="0"/>
          </a:xfrm>
          <a:prstGeom prst="straightConnector1">
            <a:avLst/>
          </a:prstGeom>
          <a:noFill/>
          <a:ln w="5715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2"/>
          <p:cNvSpPr txBox="1"/>
          <p:nvPr/>
        </p:nvSpPr>
        <p:spPr>
          <a:xfrm>
            <a:off x="1782582" y="2197416"/>
            <a:ext cx="576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+mn-ea"/>
                <a:ea typeface="+mn-ea"/>
                <a:cs typeface="Arial"/>
                <a:sym typeface="Arial"/>
              </a:rPr>
              <a:t>INDEX</a:t>
            </a:r>
            <a:endParaRPr lang="ko-KR" altLang="en-US" sz="1800" b="0" i="0" u="none" strike="noStrike" cap="none">
              <a:solidFill>
                <a:schemeClr val="dk1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781800" y="2724411"/>
            <a:ext cx="1440300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01</a:t>
            </a:r>
            <a:endParaRPr lang="ko-KR" sz="1400" b="0" i="0" u="none" strike="noStrike" cap="none">
              <a:solidFill>
                <a:srgbClr val="000000"/>
              </a:solidFill>
              <a:latin typeface="+mn-ea"/>
              <a:ea typeface="+mn-ea"/>
              <a:cs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err="1">
                <a:solidFill>
                  <a:srgbClr val="3F3F3F"/>
                </a:solidFill>
                <a:latin typeface="+mn-ea"/>
                <a:ea typeface="+mn-ea"/>
              </a:rPr>
              <a:t>프로젝트</a:t>
            </a:r>
            <a:r>
              <a:rPr lang="en-US" altLang="ko-KR">
                <a:solidFill>
                  <a:srgbClr val="3F3F3F"/>
                </a:solidFill>
                <a:latin typeface="+mn-ea"/>
                <a:ea typeface="+mn-ea"/>
              </a:rPr>
              <a:t> </a:t>
            </a:r>
            <a:r>
              <a:rPr lang="ko-KR" altLang="en-US" err="1">
                <a:solidFill>
                  <a:srgbClr val="3F3F3F"/>
                </a:solidFill>
                <a:latin typeface="+mn-ea"/>
                <a:ea typeface="+mn-ea"/>
              </a:rPr>
              <a:t>배경</a:t>
            </a:r>
            <a:endParaRPr lang="en-US" altLang="ko-KR" b="0" i="0" u="none" strike="noStrike" cap="none">
              <a:solidFill>
                <a:srgbClr val="3F3F3F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3215537" y="2724538"/>
            <a:ext cx="1440300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02</a:t>
            </a:r>
            <a:endParaRPr lang="ko-KR" altLang="en-US" sz="1400" b="0" i="0" u="none" strike="noStrike" cap="none">
              <a:solidFill>
                <a:srgbClr val="000000"/>
              </a:solidFill>
              <a:latin typeface="+mn-ea"/>
              <a:ea typeface="+mn-ea"/>
              <a:cs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>
                <a:solidFill>
                  <a:srgbClr val="3F3F3F"/>
                </a:solidFill>
                <a:latin typeface="+mn-ea"/>
                <a:ea typeface="+mn-ea"/>
              </a:rPr>
              <a:t>팀 </a:t>
            </a:r>
            <a:r>
              <a:rPr lang="ko-KR" altLang="en-US" err="1">
                <a:solidFill>
                  <a:srgbClr val="3F3F3F"/>
                </a:solidFill>
                <a:latin typeface="+mn-ea"/>
                <a:ea typeface="+mn-ea"/>
              </a:rPr>
              <a:t>구성</a:t>
            </a:r>
            <a:r>
              <a:rPr lang="ko-KR" altLang="en-US">
                <a:solidFill>
                  <a:srgbClr val="3F3F3F"/>
                </a:solidFill>
                <a:latin typeface="+mn-ea"/>
                <a:ea typeface="+mn-ea"/>
              </a:rPr>
              <a:t> 및 </a:t>
            </a:r>
            <a:r>
              <a:rPr lang="ko-KR" altLang="en-US" err="1">
                <a:solidFill>
                  <a:srgbClr val="3F3F3F"/>
                </a:solidFill>
                <a:latin typeface="+mn-ea"/>
                <a:ea typeface="+mn-ea"/>
              </a:rPr>
              <a:t>역할</a:t>
            </a:r>
            <a:endParaRPr lang="ko-KR" altLang="en-US" b="0" i="0" u="none" strike="noStrike" cap="none">
              <a:solidFill>
                <a:srgbClr val="3F3F3F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4655700" y="2720650"/>
            <a:ext cx="1440300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03</a:t>
            </a:r>
            <a:endParaRPr lang="ko-KR" altLang="en-US" sz="1400" b="0" i="0" u="none" strike="noStrike" cap="none">
              <a:solidFill>
                <a:srgbClr val="000000"/>
              </a:solidFill>
              <a:latin typeface="+mn-ea"/>
              <a:ea typeface="+mn-ea"/>
              <a:cs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>
                <a:solidFill>
                  <a:srgbClr val="3F3F3F"/>
                </a:solidFill>
                <a:latin typeface="+mn-ea"/>
                <a:ea typeface="+mn-ea"/>
              </a:rPr>
              <a:t>데이터</a:t>
            </a:r>
            <a:endParaRPr lang="ko-KR" altLang="en-US" b="0" i="0" u="none" strike="noStrike" cap="none">
              <a:solidFill>
                <a:srgbClr val="3F3F3F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6099923" y="2727258"/>
            <a:ext cx="1440300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04</a:t>
            </a:r>
            <a:endParaRPr lang="ko-KR" altLang="en-US" sz="1400" b="0" i="0" u="none" strike="noStrike" cap="none">
              <a:solidFill>
                <a:srgbClr val="000000"/>
              </a:solidFill>
              <a:latin typeface="+mn-ea"/>
              <a:ea typeface="+mn-ea"/>
              <a:cs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b="0" i="0" u="none" strike="noStrike" cap="none">
                <a:solidFill>
                  <a:srgbClr val="3F3F3F"/>
                </a:solidFill>
                <a:latin typeface="+mn-ea"/>
                <a:ea typeface="+mn-ea"/>
                <a:cs typeface="Arial"/>
                <a:sym typeface="Arial"/>
              </a:rPr>
              <a:t>분류 모델</a:t>
            </a:r>
            <a:endParaRPr lang="ko-KR" altLang="en-US" b="0" i="0" u="none" strike="noStrike" cap="none">
              <a:solidFill>
                <a:srgbClr val="3F3F3F"/>
              </a:solidFill>
              <a:latin typeface="+mn-ea"/>
              <a:ea typeface="+mn-ea"/>
              <a:cs typeface="Arial"/>
            </a:endParaRPr>
          </a:p>
        </p:txBody>
      </p:sp>
      <p:cxnSp>
        <p:nvCxnSpPr>
          <p:cNvPr id="113" name="Google Shape;113;p2"/>
          <p:cNvCxnSpPr/>
          <p:nvPr/>
        </p:nvCxnSpPr>
        <p:spPr>
          <a:xfrm>
            <a:off x="6088830" y="2891466"/>
            <a:ext cx="0" cy="126000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2"/>
          <p:cNvSpPr txBox="1"/>
          <p:nvPr/>
        </p:nvSpPr>
        <p:spPr>
          <a:xfrm>
            <a:off x="7542372" y="2724538"/>
            <a:ext cx="1440300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</a:t>
            </a:r>
            <a:r>
              <a:rPr lang="en-US" sz="3600">
                <a:solidFill>
                  <a:srgbClr val="92D050"/>
                </a:solidFill>
                <a:latin typeface="+mn-ea"/>
                <a:ea typeface="+mn-ea"/>
              </a:rPr>
              <a:t>5</a:t>
            </a:r>
            <a:endParaRPr lang="ko-KR" altLang="en-US" sz="1400" b="0" i="0" u="none" strike="noStrike" cap="none">
              <a:solidFill>
                <a:srgbClr val="000000"/>
              </a:solidFill>
              <a:latin typeface="+mn-ea"/>
              <a:ea typeface="+mn-ea"/>
              <a:cs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>
                <a:solidFill>
                  <a:srgbClr val="3F3F3F"/>
                </a:solidFill>
                <a:latin typeface="+mn-ea"/>
                <a:ea typeface="+mn-ea"/>
              </a:rPr>
              <a:t>결론</a:t>
            </a:r>
            <a:endParaRPr lang="ko-KR" altLang="en-US" b="0" i="0" u="none" strike="noStrike" cap="none">
              <a:solidFill>
                <a:srgbClr val="3F3F3F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044FEA5-9AAE-4306-7CED-401F3A52DC27}"/>
              </a:ext>
            </a:extLst>
          </p:cNvPr>
          <p:cNvSpPr txBox="1"/>
          <p:nvPr/>
        </p:nvSpPr>
        <p:spPr>
          <a:xfrm>
            <a:off x="8980174" y="2718640"/>
            <a:ext cx="1440300" cy="124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92D050"/>
                </a:solidFill>
                <a:latin typeface="+mn-ea"/>
                <a:ea typeface="+mn-ea"/>
              </a:rPr>
              <a:t>06</a:t>
            </a:r>
          </a:p>
          <a:p>
            <a:pPr algn="ctr">
              <a:lnSpc>
                <a:spcPct val="150000"/>
              </a:lnSpc>
              <a:buSzPts val="1800"/>
            </a:pPr>
            <a:r>
              <a:rPr lang="ko-KR" altLang="en-US">
                <a:solidFill>
                  <a:srgbClr val="3F3F3F"/>
                </a:solidFill>
                <a:latin typeface="+mn-ea"/>
                <a:ea typeface="+mn-ea"/>
              </a:rPr>
              <a:t>느낀 점</a:t>
            </a:r>
          </a:p>
        </p:txBody>
      </p:sp>
      <p:cxnSp>
        <p:nvCxnSpPr>
          <p:cNvPr id="10" name="Google Shape;102;p2">
            <a:extLst>
              <a:ext uri="{FF2B5EF4-FFF2-40B4-BE49-F238E27FC236}">
                <a16:creationId xmlns:a16="http://schemas.microsoft.com/office/drawing/2014/main" id="{26266FC5-D2B0-E297-709D-37808B49D955}"/>
              </a:ext>
            </a:extLst>
          </p:cNvPr>
          <p:cNvCxnSpPr/>
          <p:nvPr/>
        </p:nvCxnSpPr>
        <p:spPr>
          <a:xfrm flipH="1" flipV="1">
            <a:off x="1774825" y="4424847"/>
            <a:ext cx="5688600" cy="0"/>
          </a:xfrm>
          <a:prstGeom prst="straightConnector1">
            <a:avLst/>
          </a:prstGeom>
          <a:noFill/>
          <a:ln w="571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103;p2">
            <a:extLst>
              <a:ext uri="{FF2B5EF4-FFF2-40B4-BE49-F238E27FC236}">
                <a16:creationId xmlns:a16="http://schemas.microsoft.com/office/drawing/2014/main" id="{89403C5B-B0B6-D746-4309-BC52B36AAE41}"/>
              </a:ext>
            </a:extLst>
          </p:cNvPr>
          <p:cNvCxnSpPr/>
          <p:nvPr/>
        </p:nvCxnSpPr>
        <p:spPr>
          <a:xfrm flipH="1" flipV="1">
            <a:off x="7405811" y="4423451"/>
            <a:ext cx="3011364" cy="0"/>
          </a:xfrm>
          <a:prstGeom prst="straightConnector1">
            <a:avLst/>
          </a:prstGeom>
          <a:noFill/>
          <a:ln w="5715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113;p2">
            <a:extLst>
              <a:ext uri="{FF2B5EF4-FFF2-40B4-BE49-F238E27FC236}">
                <a16:creationId xmlns:a16="http://schemas.microsoft.com/office/drawing/2014/main" id="{F1CCAC97-2FE7-AB4C-8134-35DDA8162D3B}"/>
              </a:ext>
            </a:extLst>
          </p:cNvPr>
          <p:cNvCxnSpPr/>
          <p:nvPr/>
        </p:nvCxnSpPr>
        <p:spPr>
          <a:xfrm>
            <a:off x="7535863" y="2891466"/>
            <a:ext cx="0" cy="126000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4BB91AF9-D9CA-CBFD-666B-DACC7FBDE6DD}"/>
              </a:ext>
            </a:extLst>
          </p:cNvPr>
          <p:cNvCxnSpPr/>
          <p:nvPr/>
        </p:nvCxnSpPr>
        <p:spPr>
          <a:xfrm>
            <a:off x="8978919" y="2889250"/>
            <a:ext cx="0" cy="126000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113;p2">
            <a:extLst>
              <a:ext uri="{FF2B5EF4-FFF2-40B4-BE49-F238E27FC236}">
                <a16:creationId xmlns:a16="http://schemas.microsoft.com/office/drawing/2014/main" id="{37A0E6FC-BCE6-78B6-07BF-33BE180C73D2}"/>
              </a:ext>
            </a:extLst>
          </p:cNvPr>
          <p:cNvCxnSpPr/>
          <p:nvPr/>
        </p:nvCxnSpPr>
        <p:spPr>
          <a:xfrm>
            <a:off x="3212644" y="2897460"/>
            <a:ext cx="0" cy="126000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5" name="Google Shape;113;p2">
            <a:extLst>
              <a:ext uri="{FF2B5EF4-FFF2-40B4-BE49-F238E27FC236}">
                <a16:creationId xmlns:a16="http://schemas.microsoft.com/office/drawing/2014/main" id="{12D05011-78F7-C215-9AEF-8224EC9990FD}"/>
              </a:ext>
            </a:extLst>
          </p:cNvPr>
          <p:cNvCxnSpPr/>
          <p:nvPr/>
        </p:nvCxnSpPr>
        <p:spPr>
          <a:xfrm>
            <a:off x="4655700" y="2895244"/>
            <a:ext cx="0" cy="126000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dot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59563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2f1246f60_3_6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정보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198" name="Google Shape;198;g1c2f1246f60_3_6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g1c2f1246f60_3_6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2" name="Google Shape;202;g1c2f1246f60_3_6"/>
          <p:cNvPicPr preferRelativeResize="0"/>
          <p:nvPr/>
        </p:nvPicPr>
        <p:blipFill rotWithShape="1">
          <a:blip r:embed="rId3">
            <a:alphaModFix/>
          </a:blip>
          <a:srcRect b="1835"/>
          <a:stretch/>
        </p:blipFill>
        <p:spPr>
          <a:xfrm>
            <a:off x="1385295" y="2507843"/>
            <a:ext cx="4807246" cy="26015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F098D75-1B86-51EC-C4A6-7343E57D9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263960"/>
              </p:ext>
            </p:extLst>
          </p:nvPr>
        </p:nvGraphicFramePr>
        <p:xfrm>
          <a:off x="7122873" y="2445408"/>
          <a:ext cx="4304100" cy="2554379"/>
        </p:xfrm>
        <a:graphic>
          <a:graphicData uri="http://schemas.openxmlformats.org/drawingml/2006/table">
            <a:tbl>
              <a:tblPr firstRow="1" bandRow="1">
                <a:tableStyleId>{F7043756-B1D4-4777-A232-1A7172CA3469}</a:tableStyleId>
              </a:tblPr>
              <a:tblGrid>
                <a:gridCol w="1157490">
                  <a:extLst>
                    <a:ext uri="{9D8B030D-6E8A-4147-A177-3AD203B41FA5}">
                      <a16:colId xmlns:a16="http://schemas.microsoft.com/office/drawing/2014/main" val="1632888629"/>
                    </a:ext>
                  </a:extLst>
                </a:gridCol>
                <a:gridCol w="3146610">
                  <a:extLst>
                    <a:ext uri="{9D8B030D-6E8A-4147-A177-3AD203B41FA5}">
                      <a16:colId xmlns:a16="http://schemas.microsoft.com/office/drawing/2014/main" val="2028376395"/>
                    </a:ext>
                  </a:extLst>
                </a:gridCol>
              </a:tblGrid>
              <a:tr h="444857">
                <a:tc>
                  <a:txBody>
                    <a:bodyPr/>
                    <a:lstStyle/>
                    <a:p>
                      <a:r>
                        <a:rPr lang="ko-KR" altLang="en-US" sz="800"/>
                        <a:t>지역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기준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: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시도</a:t>
                      </a:r>
                      <a:endParaRPr lang="en-US" altLang="ko-KR" sz="800" b="0" i="0" u="none" strike="noStrike" noProof="0" dirty="0">
                        <a:solidFill>
                          <a:schemeClr val="dk1"/>
                        </a:solidFill>
                        <a:latin typeface="Arial"/>
                      </a:endParaRPr>
                    </a:p>
                    <a:p>
                      <a:pPr marL="17145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서울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부산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인천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대구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광주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대전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울산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경기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강원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충북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충남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전북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전남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경북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경남</a:t>
                      </a:r>
                      <a:r>
                        <a:rPr 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,</a:t>
                      </a:r>
                      <a:r>
                        <a:rPr lang="en-US" altLang="ko-KR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solidFill>
                            <a:schemeClr val="dk1"/>
                          </a:solidFill>
                          <a:latin typeface="Arial"/>
                        </a:rPr>
                        <a:t>제주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75170"/>
                  </a:ext>
                </a:extLst>
              </a:tr>
              <a:tr h="2995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SEX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Arial"/>
                        </a:rPr>
                        <a:t>1 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남자</a:t>
                      </a:r>
                      <a:r>
                        <a:rPr lang="en-US" sz="800" b="0" i="0" u="none" strike="noStrike" noProof="0">
                          <a:latin typeface="Arial"/>
                        </a:rPr>
                        <a:t>, 2 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여자</a:t>
                      </a:r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896015"/>
                  </a:ext>
                </a:extLst>
              </a:tr>
              <a:tr h="2995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BLIND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Arial"/>
                        </a:rPr>
                        <a:t>0 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시력이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정상</a:t>
                      </a:r>
                      <a:r>
                        <a:rPr lang="en-US" sz="800" b="0" i="0" u="none" strike="noStrike" noProof="0">
                          <a:latin typeface="Arial"/>
                        </a:rPr>
                        <a:t>, 1 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양안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중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하나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이상이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실명</a:t>
                      </a:r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399177"/>
                  </a:ext>
                </a:extLst>
              </a:tr>
              <a:tr h="2995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DEAF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Arial"/>
                        </a:rPr>
                        <a:t>0: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청력이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정상</a:t>
                      </a:r>
                      <a:r>
                        <a:rPr lang="en-US" sz="800" b="0" i="0" u="none" strike="noStrike" noProof="0">
                          <a:latin typeface="Arial"/>
                        </a:rPr>
                        <a:t>, 1 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청력이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비정상</a:t>
                      </a:r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865030"/>
                  </a:ext>
                </a:extLst>
              </a:tr>
              <a:tr h="2995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DIABETE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Arial"/>
                        </a:rPr>
                        <a:t>0 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당뇨병이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아님</a:t>
                      </a:r>
                      <a:r>
                        <a:rPr lang="en-US" sz="800" b="0" i="0" u="none" strike="noStrike" noProof="0">
                          <a:latin typeface="Arial"/>
                        </a:rPr>
                        <a:t>, 1 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당뇨병임</a:t>
                      </a:r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261273"/>
                  </a:ext>
                </a:extLst>
              </a:tr>
              <a:tr h="2995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HYPERTENSION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latin typeface="Arial"/>
                        </a:rPr>
                        <a:t>0 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고혈압이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아님</a:t>
                      </a:r>
                      <a:r>
                        <a:rPr lang="en-US" sz="800" b="0" i="0" u="none" strike="noStrike" noProof="0">
                          <a:latin typeface="Arial"/>
                        </a:rPr>
                        <a:t>, 1 :</a:t>
                      </a:r>
                      <a:r>
                        <a:rPr lang="en-US" altLang="ko-KR" sz="800" b="0" i="0" u="none" strike="noStrike" noProof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>
                          <a:latin typeface="Arial"/>
                        </a:rPr>
                        <a:t>고혈압</a:t>
                      </a:r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881285"/>
                  </a:ext>
                </a:extLst>
              </a:tr>
              <a:tr h="2995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KIDNEY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/>
                        <a:t>0 : </a:t>
                      </a:r>
                      <a:r>
                        <a:rPr lang="ko-KR" altLang="en-US" sz="800"/>
                        <a:t>신장이</a:t>
                      </a:r>
                      <a:r>
                        <a:rPr lang="en-US" sz="800"/>
                        <a:t> </a:t>
                      </a:r>
                      <a:r>
                        <a:rPr lang="ko-KR" altLang="en-US" sz="800"/>
                        <a:t>건강함</a:t>
                      </a:r>
                      <a:r>
                        <a:rPr lang="en-US" sz="800"/>
                        <a:t>, 1 : </a:t>
                      </a:r>
                      <a:r>
                        <a:rPr lang="ko-KR" altLang="en-US" sz="800"/>
                        <a:t>신장</a:t>
                      </a:r>
                      <a:r>
                        <a:rPr lang="en-US" sz="800"/>
                        <a:t> </a:t>
                      </a:r>
                      <a:r>
                        <a:rPr lang="ko-KR" altLang="en-US" sz="800"/>
                        <a:t>질환</a:t>
                      </a:r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5736"/>
                  </a:ext>
                </a:extLst>
              </a:tr>
              <a:tr h="2995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SMOKE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latin typeface="Arial"/>
                        </a:rPr>
                        <a:t>0 :</a:t>
                      </a:r>
                      <a:r>
                        <a:rPr lang="en-US" altLang="ko-KR" sz="800" b="0" i="0" u="none" strike="noStrike" noProof="0" dirty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latin typeface="Arial"/>
                        </a:rPr>
                        <a:t>피운</a:t>
                      </a:r>
                      <a:r>
                        <a:rPr lang="en-US" altLang="ko-KR" sz="800" b="0" i="0" u="none" strike="noStrike" noProof="0" dirty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latin typeface="Arial"/>
                        </a:rPr>
                        <a:t>적</a:t>
                      </a:r>
                      <a:r>
                        <a:rPr lang="en-US" altLang="ko-KR" sz="800" b="0" i="0" u="none" strike="noStrike" noProof="0" dirty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latin typeface="Arial"/>
                        </a:rPr>
                        <a:t>없다</a:t>
                      </a:r>
                      <a:r>
                        <a:rPr lang="en-US" sz="800" b="0" i="0" u="none" strike="noStrike" noProof="0" dirty="0">
                          <a:latin typeface="Arial"/>
                        </a:rPr>
                        <a:t>, 1 :</a:t>
                      </a:r>
                      <a:r>
                        <a:rPr lang="en-US" altLang="ko-KR" sz="800" b="0" i="0" u="none" strike="noStrike" noProof="0" dirty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latin typeface="Arial"/>
                        </a:rPr>
                        <a:t>피운</a:t>
                      </a:r>
                      <a:r>
                        <a:rPr lang="en-US" altLang="ko-KR" sz="800" b="0" i="0" u="none" strike="noStrike" noProof="0" dirty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latin typeface="Arial"/>
                        </a:rPr>
                        <a:t>적</a:t>
                      </a:r>
                      <a:r>
                        <a:rPr lang="en-US" altLang="ko-KR" sz="800" b="0" i="0" u="none" strike="noStrike" noProof="0" dirty="0">
                          <a:latin typeface="Arial"/>
                        </a:rPr>
                        <a:t> </a:t>
                      </a:r>
                      <a:r>
                        <a:rPr lang="ko-KR" altLang="en-US" sz="800" b="0" i="0" u="none" strike="noStrike" noProof="0" dirty="0">
                          <a:latin typeface="Arial"/>
                        </a:rPr>
                        <a:t>있다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45403"/>
                  </a:ext>
                </a:extLst>
              </a:tr>
            </a:tbl>
          </a:graphicData>
        </a:graphic>
      </p:graphicFrame>
      <p:cxnSp>
        <p:nvCxnSpPr>
          <p:cNvPr id="4" name="Google Shape;178;g1c2f1246f60_2_7">
            <a:extLst>
              <a:ext uri="{FF2B5EF4-FFF2-40B4-BE49-F238E27FC236}">
                <a16:creationId xmlns:a16="http://schemas.microsoft.com/office/drawing/2014/main" id="{9A3AB739-2020-B953-31C2-992E09D61A1C}"/>
              </a:ext>
            </a:extLst>
          </p:cNvPr>
          <p:cNvCxnSpPr/>
          <p:nvPr/>
        </p:nvCxnSpPr>
        <p:spPr>
          <a:xfrm rot="10800000" flipH="1">
            <a:off x="6264771" y="2799790"/>
            <a:ext cx="7224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C38FCD-04EA-76E9-344B-1340277E77E4}"/>
              </a:ext>
            </a:extLst>
          </p:cNvPr>
          <p:cNvSpPr txBox="1"/>
          <p:nvPr/>
        </p:nvSpPr>
        <p:spPr>
          <a:xfrm>
            <a:off x="4404132" y="2426593"/>
            <a:ext cx="17591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latin typeface="맑은 고딕" panose="020B0500000000000000" pitchFamily="50" charset="-127"/>
                <a:ea typeface="맑은 고딕" panose="020B0500000000000000" pitchFamily="50" charset="-127"/>
              </a:rPr>
              <a:t>완성</a:t>
            </a:r>
            <a:r>
              <a:rPr lang="en-US" sz="1200" b="1"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en-US" sz="1200" b="1" err="1">
                <a:latin typeface="맑은 고딕" panose="020B0500000000000000" pitchFamily="50" charset="-127"/>
                <a:ea typeface="맑은 고딕" panose="020B0500000000000000" pitchFamily="50" charset="-127"/>
              </a:rPr>
              <a:t>데이터</a:t>
            </a:r>
            <a:r>
              <a:rPr lang="en-US" sz="1200" b="1">
                <a:latin typeface="맑은 고딕" panose="020B0500000000000000" pitchFamily="50" charset="-127"/>
                <a:ea typeface="맑은 고딕" panose="020B0500000000000000" pitchFamily="50" charset="-127"/>
              </a:rPr>
              <a:t> head(10)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2A03C-2732-8C51-DD88-98A0528D9619}"/>
              </a:ext>
            </a:extLst>
          </p:cNvPr>
          <p:cNvSpPr txBox="1"/>
          <p:nvPr/>
        </p:nvSpPr>
        <p:spPr>
          <a:xfrm>
            <a:off x="10095613" y="2134963"/>
            <a:ext cx="13076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latin typeface="맑은 고딕" panose="020B0500000000000000" pitchFamily="50" charset="-127"/>
                <a:ea typeface="맑은 고딕" panose="020B0500000000000000" pitchFamily="50" charset="-127"/>
              </a:rPr>
              <a:t>각 열 숫자 의미</a:t>
            </a:r>
          </a:p>
        </p:txBody>
      </p:sp>
      <p:sp>
        <p:nvSpPr>
          <p:cNvPr id="11" name="Google Shape;255;p14">
            <a:extLst>
              <a:ext uri="{FF2B5EF4-FFF2-40B4-BE49-F238E27FC236}">
                <a16:creationId xmlns:a16="http://schemas.microsoft.com/office/drawing/2014/main" id="{F306474F-8F36-65A8-7F54-4CCDC0651141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dirty="0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 b="1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altLang="ko-KR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BRFSS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en-US" altLang="ko-KR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vs.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건강검진정보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255;p14">
            <a:extLst>
              <a:ext uri="{FF2B5EF4-FFF2-40B4-BE49-F238E27FC236}">
                <a16:creationId xmlns:a16="http://schemas.microsoft.com/office/drawing/2014/main" id="{6B9A7A3F-B72B-3414-CA7B-7BA928F6F5E3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3E4CD-0B87-BEB6-72A4-91728BD61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62"/>
          <a:stretch/>
        </p:blipFill>
        <p:spPr>
          <a:xfrm>
            <a:off x="1460500" y="2065014"/>
            <a:ext cx="4320000" cy="2734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87B631-CC3E-637F-3616-B35E2D133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07"/>
          <a:stretch/>
        </p:blipFill>
        <p:spPr>
          <a:xfrm>
            <a:off x="6411502" y="2064789"/>
            <a:ext cx="4320000" cy="2720666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823A269F-CF92-2365-94B2-3B99753D549D}"/>
              </a:ext>
            </a:extLst>
          </p:cNvPr>
          <p:cNvSpPr txBox="1"/>
          <p:nvPr/>
        </p:nvSpPr>
        <p:spPr>
          <a:xfrm>
            <a:off x="4021317" y="1833957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시각화 라이브러리 및 함수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B30F2D0-1F62-33B1-A0DC-85EF13AD024E}"/>
              </a:ext>
            </a:extLst>
          </p:cNvPr>
          <p:cNvSpPr txBox="1"/>
          <p:nvPr/>
        </p:nvSpPr>
        <p:spPr>
          <a:xfrm>
            <a:off x="8972319" y="1833957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>
                <a:latin typeface="맑은 고딕" panose="020B0500000000000000" pitchFamily="50" charset="-127"/>
                <a:ea typeface="맑은 고딕" panose="020B0500000000000000" pitchFamily="50" charset="-127"/>
              </a:rPr>
              <a:t>시각화 시행 코드</a:t>
            </a:r>
          </a:p>
        </p:txBody>
      </p:sp>
    </p:spTree>
    <p:extLst>
      <p:ext uri="{BB962C8B-B14F-4D97-AF65-F5344CB8AC3E}">
        <p14:creationId xmlns:p14="http://schemas.microsoft.com/office/powerpoint/2010/main" val="1034176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14">
            <a:extLst>
              <a:ext uri="{FF2B5EF4-FFF2-40B4-BE49-F238E27FC236}">
                <a16:creationId xmlns:a16="http://schemas.microsoft.com/office/drawing/2014/main" id="{B0651E90-B443-B60A-89C9-C0A6BDB67255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고혈압의 경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우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</a:t>
            </a:r>
            <a:r>
              <a:rPr lang="ko-KR" altLang="en-US" sz="18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altLang="ko-KR" sz="18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B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RFSS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에서 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yes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비율이 건강검진정보에 비해 높음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buSzPts val="1800"/>
            </a:pPr>
            <a:r>
              <a:rPr lang="ko-KR" altLang="en-US" sz="18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다른 변수는 </a:t>
            </a:r>
            <a:r>
              <a:rPr lang="en-US" altLang="ko-KR" sz="18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yes/no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비율에 큰 차이 없음</a:t>
            </a:r>
            <a:endParaRPr lang="ko-KR" altLang="en-US" sz="18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altLang="ko-KR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BRFSS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en-US" altLang="ko-KR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vs.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건강검진정보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D54080F-11A3-323F-3EE1-8B334C50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159" y="1089113"/>
            <a:ext cx="702000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2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2f1246f60_0_15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</a:t>
            </a:r>
            <a:r>
              <a:rPr 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특성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11" name="Google Shape;211;g1c2f1246f60_0_15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g1c2f1246f60_0_15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g1c2f1246f60_0_15"/>
          <p:cNvSpPr txBox="1"/>
          <p:nvPr/>
        </p:nvSpPr>
        <p:spPr>
          <a:xfrm>
            <a:off x="3497672" y="1679575"/>
            <a:ext cx="5196655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1. 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주민등록인구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2021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년 주민과 주민등록인구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시도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군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구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2. 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심장질환사망자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2021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년 통계청 사망원인통계에서 사망원인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(104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항목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)/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성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시도별 사망자수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3. 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심장장애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2021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년 보건복지부 장애인통계에서 시도별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장애유형별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성별 등록장애인수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4. 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의료 현황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2021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년 </a:t>
            </a:r>
            <a:r>
              <a:rPr lang="ko-KR" altLang="en-US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보건의료빅데이터개방시스템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의료통계정보에서 기관수현황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인력현황</a:t>
            </a: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시설및장비현황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5.  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구급 현황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285750" lvl="1" indent="-285750">
              <a:buFontTx/>
              <a:buChar char="-"/>
            </a:pPr>
            <a:r>
              <a:rPr lang="en-US" altLang="ko-KR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2021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년 </a:t>
            </a:r>
            <a:r>
              <a:rPr lang="ko-KR" altLang="en-US" dirty="0" err="1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소방청</a:t>
            </a:r>
            <a:r>
              <a:rPr lang="ko-KR" altLang="en-US" dirty="0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119 구급 운영 현황</a:t>
            </a:r>
            <a:endParaRPr lang="en-US" altLang="ko-KR" dirty="0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985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2f1246f60_0_15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92D050"/>
                </a:solidFill>
                <a:latin typeface="Malgun Gothic"/>
                <a:ea typeface="Arial"/>
                <a:cs typeface="Arial"/>
                <a:sym typeface="Arial"/>
              </a:rPr>
              <a:t>03</a:t>
            </a:r>
            <a:r>
              <a:rPr lang="en-US" sz="1800" b="0" i="0" u="none" strike="noStrike" cap="none">
                <a:solidFill>
                  <a:srgbClr val="7B7B7B"/>
                </a:solidFill>
                <a:latin typeface="Malgun Gothic"/>
                <a:ea typeface="Arial"/>
                <a:cs typeface="Arial"/>
                <a:sym typeface="Arial"/>
              </a:rPr>
              <a:t> </a:t>
            </a:r>
            <a:r>
              <a:rPr lang="en-US" sz="1800" err="1">
                <a:solidFill>
                  <a:srgbClr val="3F3F3F"/>
                </a:solidFill>
                <a:latin typeface="Malgun Gothic"/>
              </a:rPr>
              <a:t>지역별</a:t>
            </a:r>
            <a:r>
              <a:rPr lang="en-US" sz="1800">
                <a:solidFill>
                  <a:srgbClr val="3F3F3F"/>
                </a:solidFill>
                <a:latin typeface="Malgun Gothic"/>
              </a:rPr>
              <a:t> </a:t>
            </a:r>
            <a:r>
              <a:rPr lang="ko-KR" altLang="en-US" sz="1800">
                <a:solidFill>
                  <a:srgbClr val="3F3F3F"/>
                </a:solidFill>
                <a:latin typeface="Malgun Gothic"/>
                <a:ea typeface="Malgun Gothic"/>
              </a:rPr>
              <a:t>의료수준</a:t>
            </a:r>
            <a:endParaRPr lang="ko-KR" altLang="en-US" sz="1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Arial"/>
            </a:endParaRPr>
          </a:p>
        </p:txBody>
      </p:sp>
      <p:cxnSp>
        <p:nvCxnSpPr>
          <p:cNvPr id="211" name="Google Shape;211;g1c2f1246f60_0_15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g1c2f1246f60_0_15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3FBD8CF8-19BA-7F9B-F337-1184B36A0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6" t="20190" r="34621" b="5226"/>
          <a:stretch/>
        </p:blipFill>
        <p:spPr>
          <a:xfrm>
            <a:off x="398208" y="2430787"/>
            <a:ext cx="5551797" cy="386420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3EA91C-5B62-4059-38CC-588E7C2BD6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6" t="21149" r="41116" b="9922"/>
          <a:stretch/>
        </p:blipFill>
        <p:spPr>
          <a:xfrm>
            <a:off x="6113207" y="2430787"/>
            <a:ext cx="5384491" cy="3863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569857-7BB9-F754-95C2-9CE0049E78E5}"/>
              </a:ext>
            </a:extLst>
          </p:cNvPr>
          <p:cNvSpPr txBox="1"/>
          <p:nvPr/>
        </p:nvSpPr>
        <p:spPr>
          <a:xfrm>
            <a:off x="9356124" y="2275530"/>
            <a:ext cx="2098761" cy="350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b="1">
                <a:latin typeface="맑은 고딕" panose="020B0500000000000000" pitchFamily="50" charset="-127"/>
                <a:ea typeface="맑은 고딕" panose="020B0500000000000000" pitchFamily="50" charset="-127"/>
              </a:rPr>
              <a:t>조건에 맞는 데이터만 추출 후 하나의 데이터 베이스로 합치기</a:t>
            </a:r>
          </a:p>
        </p:txBody>
      </p:sp>
      <p:sp>
        <p:nvSpPr>
          <p:cNvPr id="4" name="Google Shape;255;p14">
            <a:extLst>
              <a:ext uri="{FF2B5EF4-FFF2-40B4-BE49-F238E27FC236}">
                <a16:creationId xmlns:a16="http://schemas.microsoft.com/office/drawing/2014/main" id="{97B520F8-F904-693B-6DCE-216F1E78422B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 b="1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12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5E04EB8-A668-F5D8-CA03-64BDA72B7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3" t="14667" r="59603" b="5111"/>
          <a:stretch/>
        </p:blipFill>
        <p:spPr>
          <a:xfrm>
            <a:off x="1467850" y="1961902"/>
            <a:ext cx="3731542" cy="4531816"/>
          </a:xfrm>
          <a:prstGeom prst="rect">
            <a:avLst/>
          </a:prstGeom>
        </p:spPr>
      </p:pic>
      <p:sp>
        <p:nvSpPr>
          <p:cNvPr id="210" name="Google Shape;210;g1c2f1246f60_0_15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</a:t>
            </a:r>
            <a:r>
              <a:rPr 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의료수준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11" name="Google Shape;211;g1c2f1246f60_0_15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g1c2f1246f60_0_15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569857-7BB9-F754-95C2-9CE0049E78E5}"/>
              </a:ext>
            </a:extLst>
          </p:cNvPr>
          <p:cNvSpPr txBox="1"/>
          <p:nvPr/>
        </p:nvSpPr>
        <p:spPr>
          <a:xfrm>
            <a:off x="3597815" y="1748837"/>
            <a:ext cx="1504995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800" b="1">
                <a:latin typeface="맑은 고딕" panose="020B0500000000000000" pitchFamily="50" charset="-127"/>
                <a:ea typeface="맑은 고딕" panose="020B0500000000000000" pitchFamily="50" charset="-127"/>
              </a:rPr>
              <a:t>합한 데이터 확인 및 저장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DC42C8B-606D-66DB-4867-E6D791811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9" t="17030" r="58647" b="5148"/>
          <a:stretch/>
        </p:blipFill>
        <p:spPr>
          <a:xfrm>
            <a:off x="5396605" y="1964748"/>
            <a:ext cx="3899812" cy="453183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CBB3E28C-C341-AA61-7F06-49A798FCE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3" t="39113" r="62602" b="38797"/>
          <a:stretch/>
        </p:blipFill>
        <p:spPr>
          <a:xfrm>
            <a:off x="7555908" y="3424679"/>
            <a:ext cx="3978905" cy="1469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282582-749F-62C5-7AA5-EEBE2D94A40C}"/>
              </a:ext>
            </a:extLst>
          </p:cNvPr>
          <p:cNvSpPr txBox="1"/>
          <p:nvPr/>
        </p:nvSpPr>
        <p:spPr>
          <a:xfrm>
            <a:off x="7872931" y="1738941"/>
            <a:ext cx="150499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800" b="1">
                <a:latin typeface="맑은 고딕" panose="020B0500000000000000" pitchFamily="50" charset="-127"/>
                <a:ea typeface="맑은 고딕" panose="020B0500000000000000" pitchFamily="50" charset="-127"/>
              </a:rPr>
              <a:t>의료수준 데이터와 지역 데이터 합하기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3D4AD-EA43-93E0-5679-FA824BAB8097}"/>
              </a:ext>
            </a:extLst>
          </p:cNvPr>
          <p:cNvSpPr txBox="1"/>
          <p:nvPr/>
        </p:nvSpPr>
        <p:spPr>
          <a:xfrm>
            <a:off x="10327164" y="3223356"/>
            <a:ext cx="119821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800" b="1" err="1">
                <a:latin typeface="맑은 고딕" panose="020B0500000000000000" pitchFamily="50" charset="-127"/>
                <a:ea typeface="맑은 고딕" panose="020B0500000000000000" pitchFamily="50" charset="-127"/>
              </a:rPr>
              <a:t>지역명</a:t>
            </a:r>
            <a:r>
              <a:rPr lang="ko-KR" altLang="en-US" sz="800" b="1">
                <a:latin typeface="맑은 고딕" panose="020B0500000000000000" pitchFamily="50" charset="-127"/>
                <a:ea typeface="맑은 고딕" panose="020B0500000000000000" pitchFamily="50" charset="-127"/>
              </a:rPr>
              <a:t> 변경 및 최종 데이터 저장</a:t>
            </a:r>
          </a:p>
        </p:txBody>
      </p:sp>
      <p:sp>
        <p:nvSpPr>
          <p:cNvPr id="5" name="Google Shape;255;p14">
            <a:extLst>
              <a:ext uri="{FF2B5EF4-FFF2-40B4-BE49-F238E27FC236}">
                <a16:creationId xmlns:a16="http://schemas.microsoft.com/office/drawing/2014/main" id="{11E6507E-41F7-46EB-97FF-18E62ACC6297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en-US" altLang="ko-KR" b="1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403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Malgun Gothic"/>
                <a:ea typeface="Arial"/>
                <a:cs typeface="Arial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Malgun Gothic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Malgun Gothic"/>
                <a:ea typeface="Malgun Gothic"/>
              </a:rPr>
              <a:t>지역별 특성 시각화</a:t>
            </a:r>
            <a:endParaRPr lang="ko-KR" altLang="en-US" sz="1800" b="0" i="0" u="none" strike="noStrike" cap="none" dirty="0">
              <a:solidFill>
                <a:srgbClr val="3F3F3F"/>
              </a:solidFill>
              <a:ea typeface="Malgun Gothic"/>
              <a:cs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55;p14">
            <a:extLst>
              <a:ext uri="{FF2B5EF4-FFF2-40B4-BE49-F238E27FC236}">
                <a16:creationId xmlns:a16="http://schemas.microsoft.com/office/drawing/2014/main" id="{A5BE2EEE-50DA-A6A0-0617-5262F01F4193}"/>
              </a:ext>
            </a:extLst>
          </p:cNvPr>
          <p:cNvSpPr/>
          <p:nvPr/>
        </p:nvSpPr>
        <p:spPr>
          <a:xfrm>
            <a:off x="76149" y="1025525"/>
            <a:ext cx="1228776" cy="1317626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rPr>
              <a:t>수집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전처리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tx1"/>
                </a:solidFill>
                <a:latin typeface="맑은 고딕"/>
                <a:ea typeface="맑은 고딕"/>
              </a:rPr>
              <a:t>시각화</a:t>
            </a:r>
          </a:p>
          <a:p>
            <a:pPr algn="ctr">
              <a:lnSpc>
                <a:spcPct val="150000"/>
              </a:lnSpc>
            </a:pPr>
            <a:endParaRPr lang="ko-KR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C6B0F9-8AA1-AE07-2491-B6D1AA81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37" y="2337604"/>
            <a:ext cx="4320000" cy="1848677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66252F39-AFAB-4156-B1B6-09E3F66131C9}"/>
              </a:ext>
            </a:extLst>
          </p:cNvPr>
          <p:cNvSpPr txBox="1"/>
          <p:nvPr/>
        </p:nvSpPr>
        <p:spPr>
          <a:xfrm>
            <a:off x="4576354" y="2106772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>
                <a:latin typeface="Malgun Gothic"/>
                <a:ea typeface="Malgun Gothic"/>
              </a:rPr>
              <a:t>시각화 라이브러리 및 함수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36E57E6-E2B6-4000-2A61-C990B5EA8862}"/>
              </a:ext>
            </a:extLst>
          </p:cNvPr>
          <p:cNvSpPr txBox="1"/>
          <p:nvPr/>
        </p:nvSpPr>
        <p:spPr>
          <a:xfrm>
            <a:off x="8972319" y="1224357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>
                <a:latin typeface="Malgun Gothic"/>
                <a:ea typeface="Malgun Gothic"/>
              </a:rPr>
              <a:t>지역별 특성 시각화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23E11C-2CFA-4420-B025-562E951C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044" y="3710222"/>
            <a:ext cx="3035456" cy="21972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24BA54-2AAE-8D5F-EF79-527F1B19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802" y="1473156"/>
            <a:ext cx="2876698" cy="1739989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0DE540F-E648-8CE7-FB7A-76D064949B9B}"/>
              </a:ext>
            </a:extLst>
          </p:cNvPr>
          <p:cNvSpPr txBox="1"/>
          <p:nvPr/>
        </p:nvSpPr>
        <p:spPr>
          <a:xfrm>
            <a:off x="8972317" y="3442599"/>
            <a:ext cx="175918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900" b="1" dirty="0">
                <a:latin typeface="Malgun Gothic"/>
                <a:ea typeface="Malgun Gothic"/>
              </a:rPr>
              <a:t>지역별 인구 대비 특성 시각화</a:t>
            </a:r>
          </a:p>
        </p:txBody>
      </p:sp>
    </p:spTree>
    <p:extLst>
      <p:ext uri="{BB962C8B-B14F-4D97-AF65-F5344CB8AC3E}">
        <p14:creationId xmlns:p14="http://schemas.microsoft.com/office/powerpoint/2010/main" val="1569640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5;p14">
            <a:extLst>
              <a:ext uri="{FF2B5EF4-FFF2-40B4-BE49-F238E27FC236}">
                <a16:creationId xmlns:a16="http://schemas.microsoft.com/office/drawing/2014/main" id="{C40CCBEC-F10D-67F5-90B4-6DB76938E312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Malgun Gothic"/>
                <a:ea typeface="Malgun Gothic"/>
              </a:rPr>
              <a:t>경기</a:t>
            </a:r>
            <a:r>
              <a:rPr lang="en-US" altLang="ko-KR" sz="18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Malgun Gothic"/>
                <a:ea typeface="Malgun Gothic"/>
              </a:rPr>
              <a:t>서울에서 다른 지역보다 훨씬 높음</a:t>
            </a:r>
            <a:endParaRPr lang="en-US" altLang="ko-KR" sz="1800">
              <a:solidFill>
                <a:schemeClr val="tx1"/>
              </a:solidFill>
              <a:ea typeface="Malgun Gothic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Malgun Gothic"/>
                <a:ea typeface="Arial"/>
                <a:cs typeface="Arial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Malgun Gothic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Malgun Gothic"/>
                <a:ea typeface="Malgun Gothic"/>
              </a:rPr>
              <a:t>지역별 심장질환 현황</a:t>
            </a:r>
            <a:endParaRPr lang="ko-KR" altLang="en-US" sz="1800" b="0" i="0" u="none" strike="noStrike" cap="none" dirty="0">
              <a:solidFill>
                <a:srgbClr val="3F3F3F"/>
              </a:solidFill>
              <a:ea typeface="Malgun Gothic"/>
              <a:cs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3C3273C-29E9-DA0B-E701-EB4D5FAF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98" y="1089000"/>
            <a:ext cx="702000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90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5;p14">
            <a:extLst>
              <a:ext uri="{FF2B5EF4-FFF2-40B4-BE49-F238E27FC236}">
                <a16:creationId xmlns:a16="http://schemas.microsoft.com/office/drawing/2014/main" id="{F7FE2986-1937-DFCE-7090-570AEDBF970B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10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만 명 당 심장질환사망자는 경북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전북이 가장 높음</a:t>
            </a:r>
            <a:endParaRPr lang="en-US" altLang="ko-KR" sz="1800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ko-KR" alt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</a:t>
            </a:r>
            <a:r>
              <a:rPr lang="en-US" altLang="ko-KR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10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만 명 당 심장질환 현황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3D7FB9F-CE45-B24F-DF64-815D4869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99" y="1089000"/>
            <a:ext cx="70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20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14">
            <a:extLst>
              <a:ext uri="{FF2B5EF4-FFF2-40B4-BE49-F238E27FC236}">
                <a16:creationId xmlns:a16="http://schemas.microsoft.com/office/drawing/2014/main" id="{6744C0E3-AD63-563D-AB49-7CA6273973C2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모든 요소가 경기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서울에서 가장 높음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의료 수준 현황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E209644-E615-3FAB-A09A-B1FCF998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1600196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9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5AEFAD-164E-E30E-34A9-5417E93EBD59}"/>
              </a:ext>
            </a:extLst>
          </p:cNvPr>
          <p:cNvGrpSpPr/>
          <p:nvPr/>
        </p:nvGrpSpPr>
        <p:grpSpPr>
          <a:xfrm>
            <a:off x="4087286" y="2080535"/>
            <a:ext cx="4017431" cy="176445"/>
            <a:chOff x="2301280" y="2659207"/>
            <a:chExt cx="7214475" cy="0"/>
          </a:xfrm>
        </p:grpSpPr>
        <p:cxnSp>
          <p:nvCxnSpPr>
            <p:cNvPr id="3" name="Google Shape;102;p2">
              <a:extLst>
                <a:ext uri="{FF2B5EF4-FFF2-40B4-BE49-F238E27FC236}">
                  <a16:creationId xmlns:a16="http://schemas.microsoft.com/office/drawing/2014/main" id="{3C4E91F3-6BD9-4284-D834-EE856EC20E84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" name="Google Shape;103;p2">
              <a:extLst>
                <a:ext uri="{FF2B5EF4-FFF2-40B4-BE49-F238E27FC236}">
                  <a16:creationId xmlns:a16="http://schemas.microsoft.com/office/drawing/2014/main" id="{D178EBC9-448F-F915-CCEE-D511F55F66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Google Shape;110;p2">
            <a:extLst>
              <a:ext uri="{FF2B5EF4-FFF2-40B4-BE49-F238E27FC236}">
                <a16:creationId xmlns:a16="http://schemas.microsoft.com/office/drawing/2014/main" id="{43299443-A49B-3F14-FA8D-EE7895FE9CE0}"/>
              </a:ext>
            </a:extLst>
          </p:cNvPr>
          <p:cNvSpPr txBox="1"/>
          <p:nvPr/>
        </p:nvSpPr>
        <p:spPr>
          <a:xfrm>
            <a:off x="5375850" y="2286572"/>
            <a:ext cx="14403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6000" b="0" i="0" u="none" strike="noStrike" cap="none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01</a:t>
            </a:r>
            <a:endParaRPr sz="6000" b="0" i="0" u="none" strike="noStrike" cap="none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07EF749-7B2F-4D4F-0FE4-66D2DCB38B9F}"/>
              </a:ext>
            </a:extLst>
          </p:cNvPr>
          <p:cNvGrpSpPr/>
          <p:nvPr/>
        </p:nvGrpSpPr>
        <p:grpSpPr>
          <a:xfrm flipH="1">
            <a:off x="4087284" y="4615398"/>
            <a:ext cx="4017431" cy="176445"/>
            <a:chOff x="2301280" y="2659207"/>
            <a:chExt cx="7214475" cy="0"/>
          </a:xfrm>
        </p:grpSpPr>
        <p:cxnSp>
          <p:nvCxnSpPr>
            <p:cNvPr id="21" name="Google Shape;102;p2">
              <a:extLst>
                <a:ext uri="{FF2B5EF4-FFF2-40B4-BE49-F238E27FC236}">
                  <a16:creationId xmlns:a16="http://schemas.microsoft.com/office/drawing/2014/main" id="{5DB26076-A518-02D4-4598-ADE47CB6B392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103;p2">
              <a:extLst>
                <a:ext uri="{FF2B5EF4-FFF2-40B4-BE49-F238E27FC236}">
                  <a16:creationId xmlns:a16="http://schemas.microsoft.com/office/drawing/2014/main" id="{3DD26130-8FDE-D4C1-FB80-D57C2366ED2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3B331D-5DA4-98F7-F714-041180050A46}"/>
              </a:ext>
            </a:extLst>
          </p:cNvPr>
          <p:cNvSpPr txBox="1"/>
          <p:nvPr/>
        </p:nvSpPr>
        <p:spPr>
          <a:xfrm>
            <a:off x="3047144" y="3558723"/>
            <a:ext cx="60977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800">
                <a:solidFill>
                  <a:srgbClr val="3F3F3F"/>
                </a:solidFill>
                <a:latin typeface="+mn-ea"/>
                <a:ea typeface="+mn-ea"/>
              </a:rPr>
              <a:t>프로젝트 배경</a:t>
            </a:r>
            <a:endParaRPr lang="ko-KR" altLang="en-US" sz="2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9093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5;p14">
            <a:extLst>
              <a:ext uri="{FF2B5EF4-FFF2-40B4-BE49-F238E27FC236}">
                <a16:creationId xmlns:a16="http://schemas.microsoft.com/office/drawing/2014/main" id="{86E6A60A-27E1-A9B8-2D32-CC9FA40EF00D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의료 시설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의료 인력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병상은 광주에서 가장 높고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구급차 및 인력은 강원에서 가장 높음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03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</a:t>
            </a:r>
            <a:r>
              <a:rPr lang="en-US" altLang="ko-KR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10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만 명 당 의료 수준 현황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 descr="텍스트, 체척계, 스크린샷이(가) 표시된 사진&#10;&#10;자동 생성된 설명">
            <a:extLst>
              <a:ext uri="{FF2B5EF4-FFF2-40B4-BE49-F238E27FC236}">
                <a16:creationId xmlns:a16="http://schemas.microsoft.com/office/drawing/2014/main" id="{B0CD90FB-131D-0976-8C1E-D8BEDB84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9" y="1600196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4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5AEFAD-164E-E30E-34A9-5417E93EBD59}"/>
              </a:ext>
            </a:extLst>
          </p:cNvPr>
          <p:cNvGrpSpPr/>
          <p:nvPr/>
        </p:nvGrpSpPr>
        <p:grpSpPr>
          <a:xfrm>
            <a:off x="4087286" y="2080535"/>
            <a:ext cx="4017431" cy="176445"/>
            <a:chOff x="2301280" y="2659207"/>
            <a:chExt cx="7214475" cy="0"/>
          </a:xfrm>
        </p:grpSpPr>
        <p:cxnSp>
          <p:nvCxnSpPr>
            <p:cNvPr id="3" name="Google Shape;102;p2">
              <a:extLst>
                <a:ext uri="{FF2B5EF4-FFF2-40B4-BE49-F238E27FC236}">
                  <a16:creationId xmlns:a16="http://schemas.microsoft.com/office/drawing/2014/main" id="{3C4E91F3-6BD9-4284-D834-EE856EC20E84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" name="Google Shape;103;p2">
              <a:extLst>
                <a:ext uri="{FF2B5EF4-FFF2-40B4-BE49-F238E27FC236}">
                  <a16:creationId xmlns:a16="http://schemas.microsoft.com/office/drawing/2014/main" id="{D178EBC9-448F-F915-CCEE-D511F55F66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Google Shape;110;p2">
            <a:extLst>
              <a:ext uri="{FF2B5EF4-FFF2-40B4-BE49-F238E27FC236}">
                <a16:creationId xmlns:a16="http://schemas.microsoft.com/office/drawing/2014/main" id="{43299443-A49B-3F14-FA8D-EE7895FE9CE0}"/>
              </a:ext>
            </a:extLst>
          </p:cNvPr>
          <p:cNvSpPr txBox="1"/>
          <p:nvPr/>
        </p:nvSpPr>
        <p:spPr>
          <a:xfrm>
            <a:off x="5375850" y="2286572"/>
            <a:ext cx="14403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60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endParaRPr sz="6000" b="0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07EF749-7B2F-4D4F-0FE4-66D2DCB38B9F}"/>
              </a:ext>
            </a:extLst>
          </p:cNvPr>
          <p:cNvGrpSpPr/>
          <p:nvPr/>
        </p:nvGrpSpPr>
        <p:grpSpPr>
          <a:xfrm flipH="1">
            <a:off x="4087284" y="4615398"/>
            <a:ext cx="4017431" cy="176445"/>
            <a:chOff x="2301280" y="2659207"/>
            <a:chExt cx="7214475" cy="0"/>
          </a:xfrm>
        </p:grpSpPr>
        <p:cxnSp>
          <p:nvCxnSpPr>
            <p:cNvPr id="21" name="Google Shape;102;p2">
              <a:extLst>
                <a:ext uri="{FF2B5EF4-FFF2-40B4-BE49-F238E27FC236}">
                  <a16:creationId xmlns:a16="http://schemas.microsoft.com/office/drawing/2014/main" id="{5DB26076-A518-02D4-4598-ADE47CB6B392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103;p2">
              <a:extLst>
                <a:ext uri="{FF2B5EF4-FFF2-40B4-BE49-F238E27FC236}">
                  <a16:creationId xmlns:a16="http://schemas.microsoft.com/office/drawing/2014/main" id="{3DD26130-8FDE-D4C1-FB80-D57C2366ED2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3B331D-5DA4-98F7-F714-041180050A46}"/>
              </a:ext>
            </a:extLst>
          </p:cNvPr>
          <p:cNvSpPr txBox="1"/>
          <p:nvPr/>
        </p:nvSpPr>
        <p:spPr>
          <a:xfrm>
            <a:off x="3047144" y="3558723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분류 모델</a:t>
            </a:r>
            <a:endParaRPr lang="ko-KR" altLang="en-US" sz="2800" dirty="0"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613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dirty="0">
                <a:solidFill>
                  <a:srgbClr val="92D050"/>
                </a:solidFill>
                <a:latin typeface="Malgun Gothic"/>
              </a:rPr>
              <a:t>04</a:t>
            </a:r>
            <a:r>
              <a:rPr lang="en-US" sz="1800" dirty="0">
                <a:solidFill>
                  <a:srgbClr val="7B7B7B"/>
                </a:solidFill>
                <a:latin typeface="Malgun Gothic"/>
              </a:rPr>
              <a:t> </a:t>
            </a:r>
            <a:r>
              <a:rPr lang="ko-KR" altLang="en-US" sz="1800" dirty="0">
                <a:solidFill>
                  <a:srgbClr val="3F3F3F"/>
                </a:solidFill>
                <a:latin typeface="Malgun Gothic"/>
                <a:ea typeface="Malgun Gothic"/>
              </a:rPr>
              <a:t>모델링</a:t>
            </a:r>
            <a:endParaRPr lang="en-US" altLang="ko-KR" sz="1800" b="0" i="0" u="none" strike="noStrike" cap="none" dirty="0">
              <a:solidFill>
                <a:srgbClr val="3F3F3F"/>
              </a:solidFill>
              <a:ea typeface="Malgun Gothic"/>
              <a:cs typeface="Arial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20E7AD9-8EE9-BF80-516A-3940D9C28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362" y="1974425"/>
            <a:ext cx="4320000" cy="29091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B424FE7-FB4D-5EE8-23DE-F0A92D674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38" y="2429072"/>
            <a:ext cx="4320000" cy="19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1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>
            <a:extLst>
              <a:ext uri="{FF2B5EF4-FFF2-40B4-BE49-F238E27FC236}">
                <a16:creationId xmlns:a16="http://schemas.microsoft.com/office/drawing/2014/main" id="{7B6D8268-8BCB-03CF-37C3-0B64EFE94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5" t="20632" r="52648" b="20360"/>
          <a:stretch/>
        </p:blipFill>
        <p:spPr>
          <a:xfrm>
            <a:off x="8351766" y="1504829"/>
            <a:ext cx="3240000" cy="3498113"/>
          </a:xfrm>
          <a:prstGeom prst="rect">
            <a:avLst/>
          </a:prstGeom>
        </p:spPr>
      </p:pic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모델링</a:t>
            </a:r>
            <a:endParaRPr lang="en-US" altLang="ko-KR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255;p14">
            <a:extLst>
              <a:ext uri="{FF2B5EF4-FFF2-40B4-BE49-F238E27FC236}">
                <a16:creationId xmlns:a16="http://schemas.microsoft.com/office/drawing/2014/main" id="{0A51FF35-84AB-EBEB-A972-A4E5AFC2D364}"/>
              </a:ext>
            </a:extLst>
          </p:cNvPr>
          <p:cNvSpPr/>
          <p:nvPr/>
        </p:nvSpPr>
        <p:spPr>
          <a:xfrm>
            <a:off x="76149" y="1025525"/>
            <a:ext cx="1513524" cy="1786240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300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b="1" err="1">
                <a:latin typeface="맑은 고딕" panose="020B0500000000000000" pitchFamily="50" charset="-127"/>
                <a:ea typeface="맑은 고딕" panose="020B0500000000000000" pitchFamily="50" charset="-127"/>
              </a:rPr>
              <a:t>DecisionTree</a:t>
            </a:r>
            <a:endParaRPr lang="ko-KR" altLang="en-US" sz="1300" b="1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KNNeighbors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LightGBM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RandomForest</a:t>
            </a:r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SGD</a:t>
            </a:r>
          </a:p>
          <a:p>
            <a:pPr algn="ctr"/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SVM</a:t>
            </a:r>
            <a:endParaRPr 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XGBoost</a:t>
            </a:r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BB932EF8-9D67-883E-BD2E-4A862AD83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28" t="24297" r="49857" b="16313"/>
          <a:stretch/>
        </p:blipFill>
        <p:spPr>
          <a:xfrm>
            <a:off x="1742253" y="1443377"/>
            <a:ext cx="3240000" cy="3264761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0BAAE46F-BEA1-3AF4-DA0B-3F417D5DFB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81" t="35432" r="52042" b="15852"/>
          <a:stretch/>
        </p:blipFill>
        <p:spPr>
          <a:xfrm>
            <a:off x="5049629" y="1480248"/>
            <a:ext cx="3240000" cy="34126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6A8890-AF7D-E419-1146-50815C599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777" y="1338996"/>
            <a:ext cx="2425266" cy="585001"/>
          </a:xfrm>
          <a:prstGeom prst="rect">
            <a:avLst/>
          </a:prstGeom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DC93B062-62B1-B64E-61EB-CA62C1A67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177" y="1353460"/>
            <a:ext cx="1919212" cy="667408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C80A8CD2-74CD-B01D-4E31-6EDB31014F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67" t="59588" r="59539" b="33378"/>
          <a:stretch/>
        </p:blipFill>
        <p:spPr>
          <a:xfrm>
            <a:off x="1742253" y="5363636"/>
            <a:ext cx="3764407" cy="585001"/>
          </a:xfrm>
          <a:prstGeom prst="rect">
            <a:avLst/>
          </a:prstGeom>
        </p:spPr>
      </p:pic>
      <p:sp>
        <p:nvSpPr>
          <p:cNvPr id="29" name="Google Shape;278;p18">
            <a:extLst>
              <a:ext uri="{FF2B5EF4-FFF2-40B4-BE49-F238E27FC236}">
                <a16:creationId xmlns:a16="http://schemas.microsoft.com/office/drawing/2014/main" id="{83A78722-3C54-DB1D-85A6-0170F8BD79F5}"/>
              </a:ext>
            </a:extLst>
          </p:cNvPr>
          <p:cNvSpPr/>
          <p:nvPr/>
        </p:nvSpPr>
        <p:spPr>
          <a:xfrm>
            <a:off x="5049629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30" name="Google Shape;278;p18">
            <a:extLst>
              <a:ext uri="{FF2B5EF4-FFF2-40B4-BE49-F238E27FC236}">
                <a16:creationId xmlns:a16="http://schemas.microsoft.com/office/drawing/2014/main" id="{32070E17-7582-B9A8-480F-166958D600B7}"/>
              </a:ext>
            </a:extLst>
          </p:cNvPr>
          <p:cNvSpPr/>
          <p:nvPr/>
        </p:nvSpPr>
        <p:spPr>
          <a:xfrm>
            <a:off x="8351766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3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31" name="Google Shape;278;p18">
            <a:extLst>
              <a:ext uri="{FF2B5EF4-FFF2-40B4-BE49-F238E27FC236}">
                <a16:creationId xmlns:a16="http://schemas.microsoft.com/office/drawing/2014/main" id="{24988EAD-DE94-5037-930F-52B4CB8C9EE4}"/>
              </a:ext>
            </a:extLst>
          </p:cNvPr>
          <p:cNvSpPr/>
          <p:nvPr/>
        </p:nvSpPr>
        <p:spPr>
          <a:xfrm>
            <a:off x="1747492" y="5086677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선택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94BAF052-6716-758B-FDDE-59582F6AE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198" y="1316589"/>
            <a:ext cx="1854663" cy="706453"/>
          </a:xfrm>
          <a:prstGeom prst="rect">
            <a:avLst/>
          </a:prstGeom>
        </p:spPr>
      </p:pic>
      <p:sp>
        <p:nvSpPr>
          <p:cNvPr id="16" name="Google Shape;278;p18">
            <a:extLst>
              <a:ext uri="{FF2B5EF4-FFF2-40B4-BE49-F238E27FC236}">
                <a16:creationId xmlns:a16="http://schemas.microsoft.com/office/drawing/2014/main" id="{485079C6-2160-8D57-FBD9-52EBFD5474BF}"/>
              </a:ext>
            </a:extLst>
          </p:cNvPr>
          <p:cNvSpPr/>
          <p:nvPr/>
        </p:nvSpPr>
        <p:spPr>
          <a:xfrm>
            <a:off x="1747492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1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0877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모델링</a:t>
            </a:r>
            <a:endParaRPr lang="en-US" altLang="ko-KR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255;p14">
            <a:extLst>
              <a:ext uri="{FF2B5EF4-FFF2-40B4-BE49-F238E27FC236}">
                <a16:creationId xmlns:a16="http://schemas.microsoft.com/office/drawing/2014/main" id="{0A51FF35-84AB-EBEB-A972-A4E5AFC2D364}"/>
              </a:ext>
            </a:extLst>
          </p:cNvPr>
          <p:cNvSpPr/>
          <p:nvPr/>
        </p:nvSpPr>
        <p:spPr>
          <a:xfrm>
            <a:off x="76149" y="1025525"/>
            <a:ext cx="1513524" cy="1786240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300" dirty="0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DecisionTree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b="1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KNNeighbors</a:t>
            </a:r>
            <a:endParaRPr lang="ko-KR" altLang="en-US" sz="1300" b="1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LightGBM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RandomForest</a:t>
            </a:r>
            <a:endParaRPr lang="ko-KR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SGD</a:t>
            </a:r>
          </a:p>
          <a:p>
            <a:pPr algn="ctr"/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SVM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XGBoost</a:t>
            </a:r>
            <a:endParaRPr lang="ko-KR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endParaRPr lang="ko-KR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51FA1B1-599F-9BFB-ED9B-CE7B06650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0" t="31953" r="51714" b="29557"/>
          <a:stretch/>
        </p:blipFill>
        <p:spPr>
          <a:xfrm>
            <a:off x="1747492" y="1437941"/>
            <a:ext cx="4129263" cy="284750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729E62E-C624-4932-60D1-D5EBD9350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53" t="53672" r="39103" b="27933"/>
          <a:stretch/>
        </p:blipFill>
        <p:spPr>
          <a:xfrm>
            <a:off x="1747492" y="5363636"/>
            <a:ext cx="5185175" cy="1209674"/>
          </a:xfrm>
          <a:prstGeom prst="rect">
            <a:avLst/>
          </a:prstGeom>
        </p:spPr>
      </p:pic>
      <p:sp>
        <p:nvSpPr>
          <p:cNvPr id="6" name="Google Shape;278;p18">
            <a:extLst>
              <a:ext uri="{FF2B5EF4-FFF2-40B4-BE49-F238E27FC236}">
                <a16:creationId xmlns:a16="http://schemas.microsoft.com/office/drawing/2014/main" id="{558B0045-2DA9-DE95-DFD2-BC190BC87210}"/>
              </a:ext>
            </a:extLst>
          </p:cNvPr>
          <p:cNvSpPr/>
          <p:nvPr/>
        </p:nvSpPr>
        <p:spPr>
          <a:xfrm>
            <a:off x="1747492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1</a:t>
            </a:r>
            <a:r>
              <a:rPr lang="ko-KR" altLang="en-US" sz="1200" b="1" i="0" u="none" strike="noStrike" cap="none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 dirty="0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0C78DF29-DE64-7F63-6ACA-77551CAEDAA0}"/>
              </a:ext>
            </a:extLst>
          </p:cNvPr>
          <p:cNvSpPr/>
          <p:nvPr/>
        </p:nvSpPr>
        <p:spPr>
          <a:xfrm>
            <a:off x="1747492" y="5086677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 i="0" u="none" strike="noStrike" cap="none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선택</a:t>
            </a:r>
            <a:endParaRPr lang="ko-KR" altLang="en-US" sz="1200" b="1" i="0" u="none" strike="noStrike" cap="none" dirty="0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704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DF463D8C-89E3-B8ED-4040-19A7D3780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1" t="34656" r="52524" b="10375"/>
          <a:stretch/>
        </p:blipFill>
        <p:spPr>
          <a:xfrm>
            <a:off x="8351114" y="1437941"/>
            <a:ext cx="3240000" cy="325898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454F5EA-835E-2C3C-05FE-D117AF9C4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34" t="26954" r="50076" b="15094"/>
          <a:stretch/>
        </p:blipFill>
        <p:spPr>
          <a:xfrm>
            <a:off x="5047861" y="1427132"/>
            <a:ext cx="3240000" cy="314492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2E46191-4CD7-2528-4905-A2258839E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81" t="19355" r="49772" b="18011"/>
          <a:stretch/>
        </p:blipFill>
        <p:spPr>
          <a:xfrm>
            <a:off x="1747492" y="1414030"/>
            <a:ext cx="3240000" cy="3324882"/>
          </a:xfrm>
          <a:prstGeom prst="rect">
            <a:avLst/>
          </a:prstGeom>
        </p:spPr>
      </p:pic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모델링</a:t>
            </a:r>
            <a:endParaRPr lang="en-US" altLang="ko-KR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255;p14">
            <a:extLst>
              <a:ext uri="{FF2B5EF4-FFF2-40B4-BE49-F238E27FC236}">
                <a16:creationId xmlns:a16="http://schemas.microsoft.com/office/drawing/2014/main" id="{0A51FF35-84AB-EBEB-A972-A4E5AFC2D364}"/>
              </a:ext>
            </a:extLst>
          </p:cNvPr>
          <p:cNvSpPr/>
          <p:nvPr/>
        </p:nvSpPr>
        <p:spPr>
          <a:xfrm>
            <a:off x="76149" y="1025525"/>
            <a:ext cx="1513524" cy="1786240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300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DecisionTree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KNNeighbors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b="1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LightGBM</a:t>
            </a:r>
            <a:endParaRPr lang="ko-KR" altLang="en-US" sz="1300" b="1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RandomForest</a:t>
            </a:r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SGD</a:t>
            </a:r>
          </a:p>
          <a:p>
            <a:pPr algn="ctr"/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SVM</a:t>
            </a:r>
            <a:endParaRPr 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XGBoost</a:t>
            </a:r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16" name="Picture 20">
            <a:extLst>
              <a:ext uri="{FF2B5EF4-FFF2-40B4-BE49-F238E27FC236}">
                <a16:creationId xmlns:a16="http://schemas.microsoft.com/office/drawing/2014/main" id="{2CB9AC57-941A-EFD3-9EBF-49306C0A2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991" y="1351025"/>
            <a:ext cx="1567275" cy="5747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03FC74-97A2-4DA7-36E2-A14742F71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931" y="1287451"/>
            <a:ext cx="1633126" cy="63119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E8E4F38-B84D-CC3B-D727-A644C9A33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711" y="1299461"/>
            <a:ext cx="1595498" cy="51830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B729EFA8-2A91-C65F-2ACA-334F351751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26" t="75962" r="40646" b="11438"/>
          <a:stretch/>
        </p:blipFill>
        <p:spPr>
          <a:xfrm>
            <a:off x="1747492" y="5363636"/>
            <a:ext cx="4442834" cy="710729"/>
          </a:xfrm>
          <a:prstGeom prst="rect">
            <a:avLst/>
          </a:prstGeom>
        </p:spPr>
      </p:pic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A955F8B9-7BD7-101D-90A4-87B11DD9D76D}"/>
              </a:ext>
            </a:extLst>
          </p:cNvPr>
          <p:cNvSpPr/>
          <p:nvPr/>
        </p:nvSpPr>
        <p:spPr>
          <a:xfrm>
            <a:off x="5049629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15" name="Google Shape;278;p18">
            <a:extLst>
              <a:ext uri="{FF2B5EF4-FFF2-40B4-BE49-F238E27FC236}">
                <a16:creationId xmlns:a16="http://schemas.microsoft.com/office/drawing/2014/main" id="{B7608FA8-2ED6-7CD7-E220-F3CEBAA37102}"/>
              </a:ext>
            </a:extLst>
          </p:cNvPr>
          <p:cNvSpPr/>
          <p:nvPr/>
        </p:nvSpPr>
        <p:spPr>
          <a:xfrm>
            <a:off x="8351766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3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17" name="Google Shape;278;p18">
            <a:extLst>
              <a:ext uri="{FF2B5EF4-FFF2-40B4-BE49-F238E27FC236}">
                <a16:creationId xmlns:a16="http://schemas.microsoft.com/office/drawing/2014/main" id="{3EB95D37-5320-D8AE-46B8-6A6ED9DB3132}"/>
              </a:ext>
            </a:extLst>
          </p:cNvPr>
          <p:cNvSpPr/>
          <p:nvPr/>
        </p:nvSpPr>
        <p:spPr>
          <a:xfrm>
            <a:off x="1747492" y="5086677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선택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19" name="Google Shape;278;p18">
            <a:extLst>
              <a:ext uri="{FF2B5EF4-FFF2-40B4-BE49-F238E27FC236}">
                <a16:creationId xmlns:a16="http://schemas.microsoft.com/office/drawing/2014/main" id="{84F2AB09-BFBC-0586-BBAB-0FEF88983CFB}"/>
              </a:ext>
            </a:extLst>
          </p:cNvPr>
          <p:cNvSpPr/>
          <p:nvPr/>
        </p:nvSpPr>
        <p:spPr>
          <a:xfrm>
            <a:off x="1747492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1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341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모델링</a:t>
            </a:r>
            <a:endParaRPr lang="en-US" altLang="ko-KR" sz="18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255;p14">
            <a:extLst>
              <a:ext uri="{FF2B5EF4-FFF2-40B4-BE49-F238E27FC236}">
                <a16:creationId xmlns:a16="http://schemas.microsoft.com/office/drawing/2014/main" id="{0A51FF35-84AB-EBEB-A972-A4E5AFC2D364}"/>
              </a:ext>
            </a:extLst>
          </p:cNvPr>
          <p:cNvSpPr/>
          <p:nvPr/>
        </p:nvSpPr>
        <p:spPr>
          <a:xfrm>
            <a:off x="76149" y="1025525"/>
            <a:ext cx="1513524" cy="1786240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300" dirty="0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DecisionTree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KNNeighbors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LightGBM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b="1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RandomForest</a:t>
            </a:r>
            <a:endParaRPr lang="ko-KR" sz="1300" b="1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SGD</a:t>
            </a:r>
          </a:p>
          <a:p>
            <a:pPr algn="ctr"/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SVM</a:t>
            </a:r>
            <a:endParaRPr 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XGBoost</a:t>
            </a:r>
            <a:endParaRPr lang="ko-KR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endParaRPr lang="ko-KR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5CC7CC-81E9-3F7A-4560-56157A5CE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9" t="16619" r="46926" b="27482"/>
          <a:stretch/>
        </p:blipFill>
        <p:spPr>
          <a:xfrm>
            <a:off x="1747492" y="1437941"/>
            <a:ext cx="3576988" cy="310207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4F0BFD-CAA5-4AF1-49F2-476CA78E9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11" t="43234" r="46808" b="50338"/>
          <a:stretch/>
        </p:blipFill>
        <p:spPr>
          <a:xfrm>
            <a:off x="1747492" y="5363636"/>
            <a:ext cx="5897433" cy="585000"/>
          </a:xfrm>
          <a:prstGeom prst="rect">
            <a:avLst/>
          </a:prstGeom>
        </p:spPr>
      </p:pic>
      <p:sp>
        <p:nvSpPr>
          <p:cNvPr id="7" name="Google Shape;278;p18">
            <a:extLst>
              <a:ext uri="{FF2B5EF4-FFF2-40B4-BE49-F238E27FC236}">
                <a16:creationId xmlns:a16="http://schemas.microsoft.com/office/drawing/2014/main" id="{54C9E962-2779-5AE5-2912-8EBF44D29AD6}"/>
              </a:ext>
            </a:extLst>
          </p:cNvPr>
          <p:cNvSpPr/>
          <p:nvPr/>
        </p:nvSpPr>
        <p:spPr>
          <a:xfrm>
            <a:off x="1747492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1</a:t>
            </a:r>
            <a:r>
              <a:rPr lang="ko-KR" altLang="en-US" sz="1200" b="1" i="0" u="none" strike="noStrike" cap="none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 dirty="0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9" name="Google Shape;278;p18">
            <a:extLst>
              <a:ext uri="{FF2B5EF4-FFF2-40B4-BE49-F238E27FC236}">
                <a16:creationId xmlns:a16="http://schemas.microsoft.com/office/drawing/2014/main" id="{E0E8A113-BC3A-9342-B0B2-7D598B2EB32D}"/>
              </a:ext>
            </a:extLst>
          </p:cNvPr>
          <p:cNvSpPr/>
          <p:nvPr/>
        </p:nvSpPr>
        <p:spPr>
          <a:xfrm>
            <a:off x="1747492" y="5086677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 i="0" u="none" strike="noStrike" cap="none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선택</a:t>
            </a:r>
            <a:endParaRPr lang="ko-KR" altLang="en-US" sz="1200" b="1" i="0" u="none" strike="noStrike" cap="none" dirty="0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2441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7DD895B2-9318-F01F-C895-2E22E048B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6" t="11111" r="43338" b="22443"/>
          <a:stretch/>
        </p:blipFill>
        <p:spPr>
          <a:xfrm>
            <a:off x="1747492" y="1437941"/>
            <a:ext cx="3240000" cy="3000709"/>
          </a:xfrm>
          <a:prstGeom prst="rect">
            <a:avLst/>
          </a:prstGeom>
        </p:spPr>
      </p:pic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모델링</a:t>
            </a:r>
            <a:endParaRPr lang="en-US" altLang="ko-KR" sz="18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255;p14">
            <a:extLst>
              <a:ext uri="{FF2B5EF4-FFF2-40B4-BE49-F238E27FC236}">
                <a16:creationId xmlns:a16="http://schemas.microsoft.com/office/drawing/2014/main" id="{0A51FF35-84AB-EBEB-A972-A4E5AFC2D364}"/>
              </a:ext>
            </a:extLst>
          </p:cNvPr>
          <p:cNvSpPr/>
          <p:nvPr/>
        </p:nvSpPr>
        <p:spPr>
          <a:xfrm>
            <a:off x="76149" y="1025525"/>
            <a:ext cx="1513524" cy="1786240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300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DecisionTree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KNNeighbors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LightGBM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RandomForest</a:t>
            </a:r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b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SGD</a:t>
            </a:r>
          </a:p>
          <a:p>
            <a:pPr algn="ctr"/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SVM</a:t>
            </a:r>
            <a:endParaRPr 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XGBoost</a:t>
            </a:r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F34E48F-765F-96A5-6601-5336B392FC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3" t="55341" r="46165" b="30759"/>
          <a:stretch/>
        </p:blipFill>
        <p:spPr>
          <a:xfrm>
            <a:off x="1747492" y="5351036"/>
            <a:ext cx="5760770" cy="1161804"/>
          </a:xfrm>
          <a:prstGeom prst="rect">
            <a:avLst/>
          </a:prstGeom>
        </p:spPr>
      </p:pic>
      <p:sp>
        <p:nvSpPr>
          <p:cNvPr id="10" name="Google Shape;278;p18">
            <a:extLst>
              <a:ext uri="{FF2B5EF4-FFF2-40B4-BE49-F238E27FC236}">
                <a16:creationId xmlns:a16="http://schemas.microsoft.com/office/drawing/2014/main" id="{9AF94869-C4CE-344C-6C46-8CFD288DA9AD}"/>
              </a:ext>
            </a:extLst>
          </p:cNvPr>
          <p:cNvSpPr/>
          <p:nvPr/>
        </p:nvSpPr>
        <p:spPr>
          <a:xfrm>
            <a:off x="1747492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1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14" name="Google Shape;278;p18">
            <a:extLst>
              <a:ext uri="{FF2B5EF4-FFF2-40B4-BE49-F238E27FC236}">
                <a16:creationId xmlns:a16="http://schemas.microsoft.com/office/drawing/2014/main" id="{280C596A-5EC3-CC26-6E82-796EEEF9E9B3}"/>
              </a:ext>
            </a:extLst>
          </p:cNvPr>
          <p:cNvSpPr/>
          <p:nvPr/>
        </p:nvSpPr>
        <p:spPr>
          <a:xfrm>
            <a:off x="1747492" y="5086677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선택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576113-6608-1EEB-FE43-3AF122D20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084" y="1476853"/>
            <a:ext cx="3240000" cy="27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0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모델링</a:t>
            </a:r>
            <a:endParaRPr lang="en-US" altLang="ko-KR" sz="18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255;p14">
            <a:extLst>
              <a:ext uri="{FF2B5EF4-FFF2-40B4-BE49-F238E27FC236}">
                <a16:creationId xmlns:a16="http://schemas.microsoft.com/office/drawing/2014/main" id="{0A51FF35-84AB-EBEB-A972-A4E5AFC2D364}"/>
              </a:ext>
            </a:extLst>
          </p:cNvPr>
          <p:cNvSpPr/>
          <p:nvPr/>
        </p:nvSpPr>
        <p:spPr>
          <a:xfrm>
            <a:off x="76149" y="1025525"/>
            <a:ext cx="1513524" cy="1786240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300" dirty="0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DecisionTree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KNNeighbors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LightGBM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RandomForest</a:t>
            </a:r>
            <a:endParaRPr lang="ko-KR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SGD</a:t>
            </a: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SVM</a:t>
            </a:r>
            <a:endParaRPr lang="en-US" sz="1300" b="1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XGBoost</a:t>
            </a:r>
            <a:endParaRPr lang="ko-KR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endParaRPr lang="ko-KR" sz="13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E4435FD-168C-D169-78B0-A39B1E526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3" t="28610" r="51260" b="27712"/>
          <a:stretch/>
        </p:blipFill>
        <p:spPr>
          <a:xfrm>
            <a:off x="1743409" y="1437941"/>
            <a:ext cx="4623897" cy="352391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1C74487-FEF7-65A2-EAB3-B90863D93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0" t="35362" r="24808" b="49911"/>
          <a:stretch/>
        </p:blipFill>
        <p:spPr>
          <a:xfrm>
            <a:off x="1743409" y="5322250"/>
            <a:ext cx="6074815" cy="854813"/>
          </a:xfrm>
          <a:prstGeom prst="rect">
            <a:avLst/>
          </a:prstGeom>
        </p:spPr>
      </p:pic>
      <p:sp>
        <p:nvSpPr>
          <p:cNvPr id="10" name="Google Shape;278;p18">
            <a:extLst>
              <a:ext uri="{FF2B5EF4-FFF2-40B4-BE49-F238E27FC236}">
                <a16:creationId xmlns:a16="http://schemas.microsoft.com/office/drawing/2014/main" id="{3D95B9BC-76DD-7313-A29D-AAA43B3AB281}"/>
              </a:ext>
            </a:extLst>
          </p:cNvPr>
          <p:cNvSpPr/>
          <p:nvPr/>
        </p:nvSpPr>
        <p:spPr>
          <a:xfrm>
            <a:off x="1747492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1</a:t>
            </a:r>
            <a:r>
              <a:rPr lang="ko-KR" altLang="en-US" sz="1200" b="1" i="0" u="none" strike="noStrike" cap="none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 dirty="0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12" name="Google Shape;278;p18">
            <a:extLst>
              <a:ext uri="{FF2B5EF4-FFF2-40B4-BE49-F238E27FC236}">
                <a16:creationId xmlns:a16="http://schemas.microsoft.com/office/drawing/2014/main" id="{CE8797BD-F191-4117-D940-46641FA6ADBB}"/>
              </a:ext>
            </a:extLst>
          </p:cNvPr>
          <p:cNvSpPr/>
          <p:nvPr/>
        </p:nvSpPr>
        <p:spPr>
          <a:xfrm>
            <a:off x="1747492" y="5086677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 i="0" u="none" strike="noStrike" cap="none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선택</a:t>
            </a:r>
            <a:endParaRPr lang="ko-KR" altLang="en-US" sz="1200" b="1" i="0" u="none" strike="noStrike" cap="none" dirty="0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512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>
            <a:extLst>
              <a:ext uri="{FF2B5EF4-FFF2-40B4-BE49-F238E27FC236}">
                <a16:creationId xmlns:a16="http://schemas.microsoft.com/office/drawing/2014/main" id="{793CA226-B02B-3DB2-BCD6-83CFA488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2" t="20000" r="49180" b="11884"/>
          <a:stretch/>
        </p:blipFill>
        <p:spPr>
          <a:xfrm>
            <a:off x="8351766" y="1459712"/>
            <a:ext cx="3240000" cy="3607689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EB685D1C-3DD3-5D0D-18E9-E472F73E63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81" t="28395" r="49564" b="13889"/>
          <a:stretch/>
        </p:blipFill>
        <p:spPr>
          <a:xfrm>
            <a:off x="5042262" y="1437941"/>
            <a:ext cx="3240000" cy="306374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2B93C2E-15B5-ED54-07D5-8833B43D03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30" t="26450" r="50131" b="13921"/>
          <a:stretch/>
        </p:blipFill>
        <p:spPr>
          <a:xfrm>
            <a:off x="1728866" y="1443564"/>
            <a:ext cx="3240000" cy="3229082"/>
          </a:xfrm>
          <a:prstGeom prst="rect">
            <a:avLst/>
          </a:prstGeom>
        </p:spPr>
      </p:pic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모델링</a:t>
            </a:r>
            <a:endParaRPr lang="en-US" altLang="ko-KR" sz="18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255;p14">
            <a:extLst>
              <a:ext uri="{FF2B5EF4-FFF2-40B4-BE49-F238E27FC236}">
                <a16:creationId xmlns:a16="http://schemas.microsoft.com/office/drawing/2014/main" id="{0A51FF35-84AB-EBEB-A972-A4E5AFC2D364}"/>
              </a:ext>
            </a:extLst>
          </p:cNvPr>
          <p:cNvSpPr/>
          <p:nvPr/>
        </p:nvSpPr>
        <p:spPr>
          <a:xfrm>
            <a:off x="76149" y="1025525"/>
            <a:ext cx="1513524" cy="1786240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ko-KR" altLang="en-US" sz="1300"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DecisionTree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KNNeighbors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LightGBM</a:t>
            </a:r>
            <a:endParaRPr lang="ko-KR" alt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RandomForest</a:t>
            </a:r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ko-KR" sz="13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SGD</a:t>
            </a:r>
          </a:p>
          <a:p>
            <a:pPr algn="ctr"/>
            <a:r>
              <a:rPr lang="en-US" altLang="ko-KR" sz="13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SVM</a:t>
            </a:r>
            <a:endParaRPr lang="en-US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r>
              <a:rPr lang="en-US" altLang="ko-KR" sz="1300" b="1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XGBoost</a:t>
            </a:r>
            <a:endParaRPr lang="ko-KR" sz="1300" b="1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/>
            <a:endParaRPr lang="ko-KR" sz="1300">
              <a:solidFill>
                <a:schemeClr val="tx1">
                  <a:lumMod val="50000"/>
                  <a:lumOff val="50000"/>
                </a:schemeClr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16" name="Picture 20">
            <a:extLst>
              <a:ext uri="{FF2B5EF4-FFF2-40B4-BE49-F238E27FC236}">
                <a16:creationId xmlns:a16="http://schemas.microsoft.com/office/drawing/2014/main" id="{76BAF590-2705-9932-F583-ED145AF4B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695" y="1373033"/>
            <a:ext cx="1793052" cy="4618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F1F458-C5F9-65A5-79F0-AD690CE06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139" y="1420071"/>
            <a:ext cx="1858904" cy="63119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58341EE-C77E-BA72-037F-13294DCA4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474" y="1369136"/>
            <a:ext cx="1708386" cy="584157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9D801F37-6BF5-006B-A41E-F66DFBCE9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37" t="51529" r="56120" b="44425"/>
          <a:stretch/>
        </p:blipFill>
        <p:spPr>
          <a:xfrm>
            <a:off x="1728866" y="5366856"/>
            <a:ext cx="3548567" cy="276960"/>
          </a:xfrm>
          <a:prstGeom prst="rect">
            <a:avLst/>
          </a:prstGeom>
        </p:spPr>
      </p:pic>
      <p:sp>
        <p:nvSpPr>
          <p:cNvPr id="22" name="Google Shape;278;p18">
            <a:extLst>
              <a:ext uri="{FF2B5EF4-FFF2-40B4-BE49-F238E27FC236}">
                <a16:creationId xmlns:a16="http://schemas.microsoft.com/office/drawing/2014/main" id="{E43E9004-3197-355B-3519-5AE09DF356D2}"/>
              </a:ext>
            </a:extLst>
          </p:cNvPr>
          <p:cNvSpPr/>
          <p:nvPr/>
        </p:nvSpPr>
        <p:spPr>
          <a:xfrm>
            <a:off x="5049629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2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23" name="Google Shape;278;p18">
            <a:extLst>
              <a:ext uri="{FF2B5EF4-FFF2-40B4-BE49-F238E27FC236}">
                <a16:creationId xmlns:a16="http://schemas.microsoft.com/office/drawing/2014/main" id="{CC991C3E-9FB8-7958-F3BC-ACC46D5AAC5D}"/>
              </a:ext>
            </a:extLst>
          </p:cNvPr>
          <p:cNvSpPr/>
          <p:nvPr/>
        </p:nvSpPr>
        <p:spPr>
          <a:xfrm>
            <a:off x="8351766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3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24" name="Google Shape;278;p18">
            <a:extLst>
              <a:ext uri="{FF2B5EF4-FFF2-40B4-BE49-F238E27FC236}">
                <a16:creationId xmlns:a16="http://schemas.microsoft.com/office/drawing/2014/main" id="{B713212D-776D-353F-5C45-4E155F754673}"/>
              </a:ext>
            </a:extLst>
          </p:cNvPr>
          <p:cNvSpPr/>
          <p:nvPr/>
        </p:nvSpPr>
        <p:spPr>
          <a:xfrm>
            <a:off x="1747492" y="5086677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선택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25" name="Google Shape;278;p18">
            <a:extLst>
              <a:ext uri="{FF2B5EF4-FFF2-40B4-BE49-F238E27FC236}">
                <a16:creationId xmlns:a16="http://schemas.microsoft.com/office/drawing/2014/main" id="{71C59ABA-4AC4-8F81-9E56-340C8D217B85}"/>
              </a:ext>
            </a:extLst>
          </p:cNvPr>
          <p:cNvSpPr/>
          <p:nvPr/>
        </p:nvSpPr>
        <p:spPr>
          <a:xfrm>
            <a:off x="1747492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1</a:t>
            </a:r>
            <a:r>
              <a:rPr lang="ko-KR" altLang="en-US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차</a:t>
            </a:r>
            <a:endParaRPr lang="ko-KR" altLang="en-US" sz="1200" b="1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96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266;p16">
            <a:extLst>
              <a:ext uri="{FF2B5EF4-FFF2-40B4-BE49-F238E27FC236}">
                <a16:creationId xmlns:a16="http://schemas.microsoft.com/office/drawing/2014/main" id="{0CCA09B5-5C64-6E67-6A42-084EA376D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182077"/>
              </p:ext>
            </p:extLst>
          </p:nvPr>
        </p:nvGraphicFramePr>
        <p:xfrm>
          <a:off x="6780000" y="1646723"/>
          <a:ext cx="46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Google Shape;278;p18">
            <a:extLst>
              <a:ext uri="{FF2B5EF4-FFF2-40B4-BE49-F238E27FC236}">
                <a16:creationId xmlns:a16="http://schemas.microsoft.com/office/drawing/2014/main" id="{860BE7C5-6163-E961-7440-6240772073FA}"/>
              </a:ext>
            </a:extLst>
          </p:cNvPr>
          <p:cNvSpPr/>
          <p:nvPr/>
        </p:nvSpPr>
        <p:spPr>
          <a:xfrm>
            <a:off x="7626000" y="1643431"/>
            <a:ext cx="2988000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>
                <a:solidFill>
                  <a:srgbClr val="2E3917"/>
                </a:solidFill>
                <a:latin typeface="+mn-ea"/>
                <a:ea typeface="+mn-ea"/>
              </a:rPr>
              <a:t>심장질환 사망자</a:t>
            </a:r>
            <a:endParaRPr lang="ko-KR" altLang="en-US" sz="1200" b="0" i="0" u="none" strike="noStrike" cap="none">
              <a:solidFill>
                <a:srgbClr val="000000"/>
              </a:solidFill>
              <a:latin typeface="+mn-ea"/>
              <a:ea typeface="+mn-ea"/>
              <a:sym typeface="Arial"/>
            </a:endParaRPr>
          </a:p>
        </p:txBody>
      </p:sp>
      <p:graphicFrame>
        <p:nvGraphicFramePr>
          <p:cNvPr id="3" name="Google Shape;277;p18">
            <a:extLst>
              <a:ext uri="{FF2B5EF4-FFF2-40B4-BE49-F238E27FC236}">
                <a16:creationId xmlns:a16="http://schemas.microsoft.com/office/drawing/2014/main" id="{5C8D3F91-B5EA-99D8-9BAE-25054C8700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301299"/>
              </p:ext>
            </p:extLst>
          </p:nvPr>
        </p:nvGraphicFramePr>
        <p:xfrm>
          <a:off x="732000" y="1646723"/>
          <a:ext cx="46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Google Shape;278;p18">
            <a:extLst>
              <a:ext uri="{FF2B5EF4-FFF2-40B4-BE49-F238E27FC236}">
                <a16:creationId xmlns:a16="http://schemas.microsoft.com/office/drawing/2014/main" id="{913D6197-E74A-22A7-5EE0-B39F50F26E6A}"/>
              </a:ext>
            </a:extLst>
          </p:cNvPr>
          <p:cNvSpPr/>
          <p:nvPr/>
        </p:nvSpPr>
        <p:spPr>
          <a:xfrm>
            <a:off x="1578000" y="1643432"/>
            <a:ext cx="2999205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>
                <a:solidFill>
                  <a:srgbClr val="2E3917"/>
                </a:solidFill>
                <a:latin typeface="+mn-ea"/>
                <a:ea typeface="+mn-ea"/>
              </a:rPr>
              <a:t>사망 원인 순위</a:t>
            </a:r>
            <a:endParaRPr lang="ko-KR" altLang="en-US" sz="1200" b="0" i="0" u="none" strike="noStrike" cap="none">
              <a:solidFill>
                <a:srgbClr val="000000"/>
              </a:solidFill>
              <a:latin typeface="+mn-ea"/>
              <a:ea typeface="+mn-ea"/>
              <a:sym typeface="Arial"/>
            </a:endParaRPr>
          </a:p>
        </p:txBody>
      </p:sp>
      <p:sp>
        <p:nvSpPr>
          <p:cNvPr id="123" name="Google Shape;123;g1caa009bc43_1_8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92D050"/>
                </a:solidFill>
                <a:latin typeface="+mn-ea"/>
                <a:ea typeface="+mn-ea"/>
                <a:sym typeface="Arial"/>
              </a:rPr>
              <a:t>01</a:t>
            </a:r>
            <a:r>
              <a:rPr lang="ko-KR" altLang="en-US" sz="1800" b="0" i="0" u="none" strike="noStrike" cap="none" dirty="0">
                <a:solidFill>
                  <a:srgbClr val="7B7B7B"/>
                </a:solidFill>
                <a:latin typeface="+mn-ea"/>
                <a:ea typeface="+mn-ea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+mn-ea"/>
                <a:ea typeface="+mn-ea"/>
              </a:rPr>
              <a:t>프로젝트 배경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+mn-ea"/>
              <a:ea typeface="+mn-ea"/>
              <a:sym typeface="Arial"/>
            </a:endParaRPr>
          </a:p>
        </p:txBody>
      </p:sp>
      <p:cxnSp>
        <p:nvCxnSpPr>
          <p:cNvPr id="124" name="Google Shape;124;g1caa009bc43_1_8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g1caa009bc43_1_8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279;p18">
            <a:extLst>
              <a:ext uri="{FF2B5EF4-FFF2-40B4-BE49-F238E27FC236}">
                <a16:creationId xmlns:a16="http://schemas.microsoft.com/office/drawing/2014/main" id="{8707DE51-BF44-EBAE-3FCD-59D74E9325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6890" flipH="1">
            <a:off x="4296000" y="1375078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9;p18">
            <a:extLst>
              <a:ext uri="{FF2B5EF4-FFF2-40B4-BE49-F238E27FC236}">
                <a16:creationId xmlns:a16="http://schemas.microsoft.com/office/drawing/2014/main" id="{0C0E2AAB-AFE1-31C9-56F9-D2E236E24B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6890" flipH="1">
            <a:off x="10344001" y="1375079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7924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r>
              <a:rPr lang="ko-KR" alt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선택한 모델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44A3B75-D098-18E0-2F6E-5E846108B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101029"/>
              </p:ext>
            </p:extLst>
          </p:nvPr>
        </p:nvGraphicFramePr>
        <p:xfrm>
          <a:off x="310778" y="2339603"/>
          <a:ext cx="11589491" cy="3627120"/>
        </p:xfrm>
        <a:graphic>
          <a:graphicData uri="http://schemas.openxmlformats.org/drawingml/2006/table">
            <a:tbl>
              <a:tblPr firstRow="1" bandRow="1">
                <a:tableStyleId>{F7043756-B1D4-4777-A232-1A7172CA3469}</a:tableStyleId>
              </a:tblPr>
              <a:tblGrid>
                <a:gridCol w="1453117">
                  <a:extLst>
                    <a:ext uri="{9D8B030D-6E8A-4147-A177-3AD203B41FA5}">
                      <a16:colId xmlns:a16="http://schemas.microsoft.com/office/drawing/2014/main" val="329024705"/>
                    </a:ext>
                  </a:extLst>
                </a:gridCol>
                <a:gridCol w="4338084">
                  <a:extLst>
                    <a:ext uri="{9D8B030D-6E8A-4147-A177-3AD203B41FA5}">
                      <a16:colId xmlns:a16="http://schemas.microsoft.com/office/drawing/2014/main" val="4224175982"/>
                    </a:ext>
                  </a:extLst>
                </a:gridCol>
                <a:gridCol w="1159658">
                  <a:extLst>
                    <a:ext uri="{9D8B030D-6E8A-4147-A177-3AD203B41FA5}">
                      <a16:colId xmlns:a16="http://schemas.microsoft.com/office/drawing/2014/main" val="3988509376"/>
                    </a:ext>
                  </a:extLst>
                </a:gridCol>
                <a:gridCol w="1159658">
                  <a:extLst>
                    <a:ext uri="{9D8B030D-6E8A-4147-A177-3AD203B41FA5}">
                      <a16:colId xmlns:a16="http://schemas.microsoft.com/office/drawing/2014/main" val="1633347780"/>
                    </a:ext>
                  </a:extLst>
                </a:gridCol>
                <a:gridCol w="1159658">
                  <a:extLst>
                    <a:ext uri="{9D8B030D-6E8A-4147-A177-3AD203B41FA5}">
                      <a16:colId xmlns:a16="http://schemas.microsoft.com/office/drawing/2014/main" val="803082080"/>
                    </a:ext>
                  </a:extLst>
                </a:gridCol>
                <a:gridCol w="1159658">
                  <a:extLst>
                    <a:ext uri="{9D8B030D-6E8A-4147-A177-3AD203B41FA5}">
                      <a16:colId xmlns:a16="http://schemas.microsoft.com/office/drawing/2014/main" val="1499615486"/>
                    </a:ext>
                  </a:extLst>
                </a:gridCol>
                <a:gridCol w="1159658">
                  <a:extLst>
                    <a:ext uri="{9D8B030D-6E8A-4147-A177-3AD203B41FA5}">
                      <a16:colId xmlns:a16="http://schemas.microsoft.com/office/drawing/2014/main" val="1212337219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model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parameter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accuracy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precision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recall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f1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roc-auc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783608"/>
                  </a:ext>
                </a:extLst>
              </a:tr>
              <a:tr h="51816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Malgun Gothic"/>
                          <a:ea typeface="+mn-ea"/>
                        </a:rPr>
                        <a:t>DecisionTree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criterion=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log_loss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, max_depth=5, max_features=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sqrt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, min_impurity_decrease=0.001</a:t>
                      </a:r>
                      <a:endParaRPr lang="en-US" sz="1200">
                        <a:effectLst/>
                        <a:latin typeface="Malgun Gothic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.779189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.136238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.579863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.220638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.747484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5591758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algn="l" fontAlgn="ctr"/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criterion=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log_loss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, max_depth=4, max_features=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sqrt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“, 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ccp_alpha=0.0005</a:t>
                      </a:r>
                      <a:endParaRPr lang="en-US" sz="1200">
                        <a:effectLst/>
                        <a:latin typeface="Malgun Gothic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.756913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.130309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.618569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.215269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.713577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073632"/>
                  </a:ext>
                </a:extLst>
              </a:tr>
              <a:tr h="51816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SGD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loss="modified_huber", penalty=None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.778437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.136436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.599650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.222294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.768302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0870033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loss="modified_huber", penalty="l1"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.742916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.125170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.645911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.209702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.771749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1371244"/>
                  </a:ext>
                </a:extLst>
              </a:tr>
              <a:tr h="51816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Malgun Gothic"/>
                          <a:ea typeface="+mn-ea"/>
                        </a:rPr>
                        <a:t>RandomForest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max_depth=5, max_features=None, criterion=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entropy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,  n_estimators=150</a:t>
                      </a:r>
                      <a:endParaRPr lang="en-US" sz="1200">
                        <a:effectLst/>
                        <a:latin typeface="Malgun Gothic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.725129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.125369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.688452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.212112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.771485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263158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algn="l" fontAlgn="ctr"/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max_depth=5, max_features=None</a:t>
                      </a:r>
                      <a:endParaRPr lang="en-US" sz="1200">
                        <a:effectLst/>
                        <a:latin typeface="Malgun Gothic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.725129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.125369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.688452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.212112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Malgun Gothic"/>
                          <a:ea typeface="+mn-ea"/>
                        </a:rPr>
                        <a:t>.771558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7687891"/>
                  </a:ext>
                </a:extLst>
              </a:tr>
            </a:tbl>
          </a:graphicData>
        </a:graphic>
      </p:graphicFrame>
      <p:pic>
        <p:nvPicPr>
          <p:cNvPr id="2" name="Picture 8">
            <a:extLst>
              <a:ext uri="{FF2B5EF4-FFF2-40B4-BE49-F238E27FC236}">
                <a16:creationId xmlns:a16="http://schemas.microsoft.com/office/drawing/2014/main" id="{4CD3E616-AA05-F50A-30A3-D28A7B33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48"/>
          <a:stretch/>
        </p:blipFill>
        <p:spPr>
          <a:xfrm>
            <a:off x="3361627" y="1098550"/>
            <a:ext cx="5487795" cy="9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81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임계값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조정</a:t>
            </a:r>
            <a:endParaRPr lang="en-US" altLang="ko-KR" sz="1800" b="0" i="0" u="none" strike="noStrike" cap="none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A348E12E-4147-42C2-8FB3-352A061E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38" y="2379488"/>
            <a:ext cx="4680000" cy="2099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7F6A7F-6B04-2479-FAAE-9C89A7777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962" y="1632853"/>
            <a:ext cx="4680000" cy="35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3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임계값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조정</a:t>
            </a:r>
            <a:endParaRPr lang="en-US" altLang="ko-KR" sz="1800" b="0" i="0" u="none" strike="noStrike" cap="none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id="{61FE60BB-0A7E-A80A-BDCB-219FA72A9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43" t="13404" r="50562" b="9347"/>
          <a:stretch/>
        </p:blipFill>
        <p:spPr>
          <a:xfrm>
            <a:off x="698357" y="1437941"/>
            <a:ext cx="3240000" cy="437276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6A5A5AD-41F9-4439-4A7B-CCB1BA278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92" t="9281" r="51178" b="4872"/>
          <a:stretch/>
        </p:blipFill>
        <p:spPr>
          <a:xfrm>
            <a:off x="4476000" y="1437941"/>
            <a:ext cx="3240000" cy="457879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3CBFB35-919F-89A5-AD29-DCD6A542EC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96" t="8952" r="51852" b="4585"/>
          <a:stretch/>
        </p:blipFill>
        <p:spPr>
          <a:xfrm>
            <a:off x="8255838" y="1437941"/>
            <a:ext cx="3240000" cy="4972843"/>
          </a:xfrm>
          <a:prstGeom prst="rect">
            <a:avLst/>
          </a:prstGeom>
        </p:spPr>
      </p:pic>
      <p:sp>
        <p:nvSpPr>
          <p:cNvPr id="2" name="Google Shape;278;p18">
            <a:extLst>
              <a:ext uri="{FF2B5EF4-FFF2-40B4-BE49-F238E27FC236}">
                <a16:creationId xmlns:a16="http://schemas.microsoft.com/office/drawing/2014/main" id="{6D03FD78-8B32-44EF-37EF-34FF6466CCE9}"/>
              </a:ext>
            </a:extLst>
          </p:cNvPr>
          <p:cNvSpPr/>
          <p:nvPr/>
        </p:nvSpPr>
        <p:spPr>
          <a:xfrm>
            <a:off x="4474903" y="1160981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모델2</a:t>
            </a:r>
            <a:endParaRPr lang="ko-KR" altLang="en-US" sz="1200" b="1" i="0" u="none" strike="noStrike" cap="none">
              <a:solidFill>
                <a:srgbClr val="2E3917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3" name="Google Shape;278;p18">
            <a:extLst>
              <a:ext uri="{FF2B5EF4-FFF2-40B4-BE49-F238E27FC236}">
                <a16:creationId xmlns:a16="http://schemas.microsoft.com/office/drawing/2014/main" id="{DA5048AE-9F1D-BA80-D59F-349E74920415}"/>
              </a:ext>
            </a:extLst>
          </p:cNvPr>
          <p:cNvSpPr/>
          <p:nvPr/>
        </p:nvSpPr>
        <p:spPr>
          <a:xfrm>
            <a:off x="8253643" y="1160981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</a:t>
            </a:r>
            <a:r>
              <a:rPr lang="en-US" altLang="ko-KR" sz="1200" b="1" i="0" u="none" strike="noStrike" cap="none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3</a:t>
            </a:r>
            <a:endParaRPr lang="ko-KR" altLang="en-US" sz="1200" b="1" i="0" u="none" strike="noStrike" cap="none">
              <a:solidFill>
                <a:srgbClr val="2E3917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4" name="Google Shape;278;p18">
            <a:extLst>
              <a:ext uri="{FF2B5EF4-FFF2-40B4-BE49-F238E27FC236}">
                <a16:creationId xmlns:a16="http://schemas.microsoft.com/office/drawing/2014/main" id="{685627CC-7C65-0073-BED4-0B63AA9198BA}"/>
              </a:ext>
            </a:extLst>
          </p:cNvPr>
          <p:cNvSpPr/>
          <p:nvPr/>
        </p:nvSpPr>
        <p:spPr>
          <a:xfrm>
            <a:off x="698357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</a:t>
            </a:r>
            <a:r>
              <a:rPr lang="en-US" altLang="ko-KR" sz="1200" b="1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1</a:t>
            </a:r>
            <a:endParaRPr lang="ko-KR" altLang="en-US" sz="1200" b="1" i="0" u="none" strike="noStrike" cap="none" dirty="0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8113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임계값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조정</a:t>
            </a:r>
            <a:endParaRPr lang="en-US" altLang="ko-KR" sz="1800" b="0" i="0" u="none" strike="noStrike" cap="none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C46E695-883D-A33E-8F3A-84CA0B582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5" t="9289" r="50583" b="4128"/>
          <a:stretch/>
        </p:blipFill>
        <p:spPr>
          <a:xfrm>
            <a:off x="698358" y="1437940"/>
            <a:ext cx="3240000" cy="472439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0B62F01-7CCB-A7BC-9A31-376DE64A79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08" t="8974" r="51519" b="3846"/>
          <a:stretch/>
        </p:blipFill>
        <p:spPr>
          <a:xfrm>
            <a:off x="4477097" y="1437940"/>
            <a:ext cx="3240000" cy="493675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1239443-A270-8AAE-6AF2-20152AAFBF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7" t="12740" r="52374" b="6971"/>
          <a:stretch/>
        </p:blipFill>
        <p:spPr>
          <a:xfrm>
            <a:off x="8255838" y="1437940"/>
            <a:ext cx="3240000" cy="4661862"/>
          </a:xfrm>
          <a:prstGeom prst="rect">
            <a:avLst/>
          </a:prstGeom>
        </p:spPr>
      </p:pic>
      <p:sp>
        <p:nvSpPr>
          <p:cNvPr id="6" name="Google Shape;278;p18">
            <a:extLst>
              <a:ext uri="{FF2B5EF4-FFF2-40B4-BE49-F238E27FC236}">
                <a16:creationId xmlns:a16="http://schemas.microsoft.com/office/drawing/2014/main" id="{8CAB749C-AD51-24F1-2F5B-678381308C94}"/>
              </a:ext>
            </a:extLst>
          </p:cNvPr>
          <p:cNvSpPr/>
          <p:nvPr/>
        </p:nvSpPr>
        <p:spPr>
          <a:xfrm>
            <a:off x="4474903" y="1160981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</a:t>
            </a:r>
            <a:r>
              <a:rPr lang="en-US" altLang="ko-KR" sz="1200" b="1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5</a:t>
            </a:r>
            <a:endParaRPr lang="ko-KR" altLang="en-US" sz="1200" b="1" i="0" u="none" strike="noStrike" cap="none" dirty="0">
              <a:solidFill>
                <a:srgbClr val="2E3917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5A5612C1-DF13-FF01-B1C6-3533124F790D}"/>
              </a:ext>
            </a:extLst>
          </p:cNvPr>
          <p:cNvSpPr/>
          <p:nvPr/>
        </p:nvSpPr>
        <p:spPr>
          <a:xfrm>
            <a:off x="8253643" y="1160981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200" b="1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모델6</a:t>
            </a:r>
            <a:endParaRPr lang="ko-KR" altLang="en-US" sz="1200" b="1" i="0" u="none" strike="noStrike" cap="none" dirty="0">
              <a:solidFill>
                <a:srgbClr val="2E3917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15" name="Google Shape;278;p18">
            <a:extLst>
              <a:ext uri="{FF2B5EF4-FFF2-40B4-BE49-F238E27FC236}">
                <a16:creationId xmlns:a16="http://schemas.microsoft.com/office/drawing/2014/main" id="{63C4A3BC-540C-5C6C-E095-3036C0F9FE96}"/>
              </a:ext>
            </a:extLst>
          </p:cNvPr>
          <p:cNvSpPr/>
          <p:nvPr/>
        </p:nvSpPr>
        <p:spPr>
          <a:xfrm>
            <a:off x="698357" y="1160982"/>
            <a:ext cx="814734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b="1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</a:t>
            </a:r>
            <a:r>
              <a:rPr lang="en-US" altLang="ko-KR" sz="1200" b="1" dirty="0">
                <a:solidFill>
                  <a:srgbClr val="2E3917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4</a:t>
            </a:r>
            <a:endParaRPr lang="ko-KR" altLang="en-US" sz="1200" b="1" i="0" u="none" strike="noStrike" cap="none" dirty="0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304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모델 </a:t>
            </a:r>
            <a:r>
              <a:rPr lang="ko-KR" altLang="en-US" sz="1800" dirty="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임계값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조정 결과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44A3B75-D098-18E0-2F6E-5E846108B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921526"/>
              </p:ext>
            </p:extLst>
          </p:nvPr>
        </p:nvGraphicFramePr>
        <p:xfrm>
          <a:off x="301255" y="1615440"/>
          <a:ext cx="11589493" cy="3627120"/>
        </p:xfrm>
        <a:graphic>
          <a:graphicData uri="http://schemas.openxmlformats.org/drawingml/2006/table">
            <a:tbl>
              <a:tblPr firstRow="1" bandRow="1">
                <a:tableStyleId>{F7043756-B1D4-4777-A232-1A7172CA3469}</a:tableStyleId>
              </a:tblPr>
              <a:tblGrid>
                <a:gridCol w="1453117">
                  <a:extLst>
                    <a:ext uri="{9D8B030D-6E8A-4147-A177-3AD203B41FA5}">
                      <a16:colId xmlns:a16="http://schemas.microsoft.com/office/drawing/2014/main" val="329024705"/>
                    </a:ext>
                  </a:extLst>
                </a:gridCol>
                <a:gridCol w="4348716">
                  <a:extLst>
                    <a:ext uri="{9D8B030D-6E8A-4147-A177-3AD203B41FA5}">
                      <a16:colId xmlns:a16="http://schemas.microsoft.com/office/drawing/2014/main" val="4224175982"/>
                    </a:ext>
                  </a:extLst>
                </a:gridCol>
                <a:gridCol w="964610">
                  <a:extLst>
                    <a:ext uri="{9D8B030D-6E8A-4147-A177-3AD203B41FA5}">
                      <a16:colId xmlns:a16="http://schemas.microsoft.com/office/drawing/2014/main" val="4108655064"/>
                    </a:ext>
                  </a:extLst>
                </a:gridCol>
                <a:gridCol w="964610">
                  <a:extLst>
                    <a:ext uri="{9D8B030D-6E8A-4147-A177-3AD203B41FA5}">
                      <a16:colId xmlns:a16="http://schemas.microsoft.com/office/drawing/2014/main" val="3988509376"/>
                    </a:ext>
                  </a:extLst>
                </a:gridCol>
                <a:gridCol w="964610">
                  <a:extLst>
                    <a:ext uri="{9D8B030D-6E8A-4147-A177-3AD203B41FA5}">
                      <a16:colId xmlns:a16="http://schemas.microsoft.com/office/drawing/2014/main" val="1633347780"/>
                    </a:ext>
                  </a:extLst>
                </a:gridCol>
                <a:gridCol w="964610">
                  <a:extLst>
                    <a:ext uri="{9D8B030D-6E8A-4147-A177-3AD203B41FA5}">
                      <a16:colId xmlns:a16="http://schemas.microsoft.com/office/drawing/2014/main" val="803082080"/>
                    </a:ext>
                  </a:extLst>
                </a:gridCol>
                <a:gridCol w="964610">
                  <a:extLst>
                    <a:ext uri="{9D8B030D-6E8A-4147-A177-3AD203B41FA5}">
                      <a16:colId xmlns:a16="http://schemas.microsoft.com/office/drawing/2014/main" val="1499615486"/>
                    </a:ext>
                  </a:extLst>
                </a:gridCol>
                <a:gridCol w="964610">
                  <a:extLst>
                    <a:ext uri="{9D8B030D-6E8A-4147-A177-3AD203B41FA5}">
                      <a16:colId xmlns:a16="http://schemas.microsoft.com/office/drawing/2014/main" val="1212337219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model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parameter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threshold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accuracy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precision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recall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f1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Malgun Gothic"/>
                          <a:ea typeface="+mn-ea"/>
                        </a:rPr>
                        <a:t>roc-auc</a:t>
                      </a:r>
                      <a:endParaRPr lang="ko-KR" altLang="en-US" sz="1200" b="1">
                        <a:solidFill>
                          <a:schemeClr val="bg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783608"/>
                  </a:ext>
                </a:extLst>
              </a:tr>
              <a:tr h="51816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Malgun Gothic"/>
                          <a:ea typeface="+mn-ea"/>
                        </a:rPr>
                        <a:t>DecisionTree</a:t>
                      </a:r>
                      <a:endParaRPr lang="en-US" sz="1200" dirty="0">
                        <a:effectLst/>
                        <a:latin typeface="Malgun Gothic"/>
                        <a:ea typeface="+mn-ea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criterion=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log_loss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, max_depth=5, max_features=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sqrt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, min_impurity_decrease=0.001</a:t>
                      </a:r>
                      <a:endParaRPr lang="en-US" sz="1200">
                        <a:effectLst/>
                        <a:latin typeface="Malgun Gothic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.80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.933236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.220021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.102494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.139843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.761278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5591758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algn="l" fontAlgn="ctr"/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Malgun Gothic"/>
                          <a:ea typeface="+mn-ea"/>
                        </a:rPr>
                        <a:t>criterion=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 dirty="0" err="1">
                          <a:effectLst/>
                          <a:latin typeface="Malgun Gothic"/>
                          <a:ea typeface="+mn-ea"/>
                        </a:rPr>
                        <a:t>log_loss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 dirty="0">
                          <a:effectLst/>
                          <a:latin typeface="Malgun Gothic"/>
                          <a:ea typeface="+mn-ea"/>
                        </a:rPr>
                        <a:t>, </a:t>
                      </a:r>
                      <a:r>
                        <a:rPr lang="en-US" altLang="ko-KR" sz="1200" dirty="0" err="1">
                          <a:effectLst/>
                          <a:latin typeface="Malgun Gothic"/>
                          <a:ea typeface="+mn-ea"/>
                        </a:rPr>
                        <a:t>max_depth</a:t>
                      </a:r>
                      <a:r>
                        <a:rPr lang="en-US" altLang="ko-KR" sz="1200" dirty="0">
                          <a:effectLst/>
                          <a:latin typeface="Malgun Gothic"/>
                          <a:ea typeface="+mn-ea"/>
                        </a:rPr>
                        <a:t>=4, </a:t>
                      </a:r>
                      <a:r>
                        <a:rPr lang="en-US" altLang="ko-KR" sz="1200" dirty="0" err="1">
                          <a:effectLst/>
                          <a:latin typeface="Malgun Gothic"/>
                          <a:ea typeface="+mn-ea"/>
                        </a:rPr>
                        <a:t>max_features</a:t>
                      </a:r>
                      <a:r>
                        <a:rPr lang="en-US" altLang="ko-KR" sz="1200" dirty="0">
                          <a:effectLst/>
                          <a:latin typeface="Malgun Gothic"/>
                          <a:ea typeface="+mn-ea"/>
                        </a:rPr>
                        <a:t>=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 dirty="0">
                          <a:effectLst/>
                          <a:latin typeface="Malgun Gothic"/>
                          <a:ea typeface="+mn-ea"/>
                        </a:rPr>
                        <a:t>sqrt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“, </a:t>
                      </a:r>
                      <a:r>
                        <a:rPr lang="en-US" altLang="ko-KR" sz="1200" dirty="0" err="1">
                          <a:effectLst/>
                          <a:latin typeface="Malgun Gothic"/>
                          <a:ea typeface="+mn-ea"/>
                        </a:rPr>
                        <a:t>ccp_alpha</a:t>
                      </a:r>
                      <a:r>
                        <a:rPr lang="en-US" altLang="ko-KR" sz="1200" dirty="0">
                          <a:effectLst/>
                          <a:latin typeface="Malgun Gothic"/>
                          <a:ea typeface="+mn-ea"/>
                        </a:rPr>
                        <a:t>=0.0005</a:t>
                      </a:r>
                      <a:endParaRPr lang="en-US" sz="1200" dirty="0">
                        <a:effectLst/>
                        <a:latin typeface="Malgun Gothic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.916123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.207396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.206983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.207189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.746457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073632"/>
                  </a:ext>
                </a:extLst>
              </a:tr>
              <a:tr h="51816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SGD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loss="modified_huber", penalty=None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.923755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.233696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.193017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.211418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.775452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0870033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400" b="0" i="0" u="none" strike="noStrike" cap="none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loss="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modified_huber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", penalty="l1"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.85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.925129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.241110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.192768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.214246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.774272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371244"/>
                  </a:ext>
                </a:extLst>
              </a:tr>
              <a:tr h="51816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Malgun Gothic"/>
                          <a:ea typeface="+mn-ea"/>
                        </a:rPr>
                        <a:t>RandomForest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max_depth=5, max_features=None, criterion=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entropy</a:t>
                      </a:r>
                      <a:r>
                        <a:rPr lang="en-US" altLang="ko-KR" sz="1200" b="0" i="0" u="none" strike="noStrike" cap="none">
                          <a:solidFill>
                            <a:srgbClr val="000000"/>
                          </a:solidFill>
                          <a:effectLst/>
                          <a:latin typeface="Malgun Gothic"/>
                          <a:ea typeface="+mn-ea"/>
                          <a:cs typeface="Arial"/>
                          <a:sym typeface="Arial"/>
                        </a:rPr>
                        <a:t>"</a:t>
                      </a:r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,  n_estimators=150</a:t>
                      </a:r>
                      <a:endParaRPr lang="en-US" sz="1200">
                        <a:effectLst/>
                        <a:latin typeface="Malgun Gothic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Malgun Gothic"/>
                          <a:ea typeface="+mn-ea"/>
                        </a:rPr>
                        <a:t>.74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.913759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.216932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.240898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.228288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.775155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263158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pPr algn="l" fontAlgn="ctr"/>
                      <a:endParaRPr lang="en-US">
                        <a:effectLst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Malgun Gothic"/>
                          <a:ea typeface="+mn-ea"/>
                        </a:rPr>
                        <a:t>max_depth=5, max_features=None</a:t>
                      </a:r>
                      <a:endParaRPr lang="en-US" sz="1200">
                        <a:effectLst/>
                        <a:latin typeface="Malgun Gothic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>
                          <a:effectLst/>
                          <a:latin typeface="Malgun Gothic"/>
                          <a:ea typeface="+mn-ea"/>
                        </a:rPr>
                        <a:t>.73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Malgun Gothic"/>
                          <a:ea typeface="+mn-ea"/>
                        </a:rPr>
                        <a:t>.898521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Malgun Gothic"/>
                          <a:ea typeface="+mn-ea"/>
                        </a:rPr>
                        <a:t>.194919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Malgun Gothic"/>
                          <a:ea typeface="+mn-ea"/>
                        </a:rPr>
                        <a:t>.292768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Malgun Gothic"/>
                          <a:ea typeface="+mn-ea"/>
                        </a:rPr>
                        <a:t>.234028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dirty="0">
                          <a:effectLst/>
                          <a:latin typeface="Malgun Gothic"/>
                          <a:ea typeface="+mn-ea"/>
                        </a:rPr>
                        <a:t>.775645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768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19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04</a:t>
            </a:r>
            <a:r>
              <a:rPr lang="en-US" sz="1800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건강검진정보 </a:t>
            </a:r>
            <a:r>
              <a:rPr lang="ko-KR" altLang="en-US" sz="1800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위험군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분류</a:t>
            </a:r>
            <a:endParaRPr lang="ko-KR" altLang="en-US" sz="1800" b="0" i="0" u="none" strike="noStrike" cap="none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30" name="Google Shape;230;p10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F4B3F002-04D7-389D-D06E-39D5FC0FA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0" t="23306" r="58860" b="14482"/>
          <a:stretch/>
        </p:blipFill>
        <p:spPr>
          <a:xfrm>
            <a:off x="6456364" y="1021284"/>
            <a:ext cx="3661002" cy="4815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441BF6-7DCB-D599-BC23-B1DC94B14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275" y="2917026"/>
            <a:ext cx="3811363" cy="10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57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건강검진 정보 </a:t>
            </a:r>
            <a:r>
              <a:rPr lang="ko-KR" altLang="en-US" sz="180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위험군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분류 결과 </a:t>
            </a:r>
            <a:endParaRPr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23D3BD7-76CF-C253-E851-96CD89894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147748"/>
              </p:ext>
            </p:extLst>
          </p:nvPr>
        </p:nvGraphicFramePr>
        <p:xfrm>
          <a:off x="4523287" y="1857223"/>
          <a:ext cx="3145426" cy="1483360"/>
        </p:xfrm>
        <a:graphic>
          <a:graphicData uri="http://schemas.openxmlformats.org/drawingml/2006/table">
            <a:tbl>
              <a:tblPr firstRow="1" bandRow="1">
                <a:tableStyleId>{F7043756-B1D4-4777-A232-1A7172CA3469}</a:tableStyleId>
              </a:tblPr>
              <a:tblGrid>
                <a:gridCol w="1572713">
                  <a:extLst>
                    <a:ext uri="{9D8B030D-6E8A-4147-A177-3AD203B41FA5}">
                      <a16:colId xmlns:a16="http://schemas.microsoft.com/office/drawing/2014/main" val="2050785234"/>
                    </a:ext>
                  </a:extLst>
                </a:gridCol>
                <a:gridCol w="1572713">
                  <a:extLst>
                    <a:ext uri="{9D8B030D-6E8A-4147-A177-3AD203B41FA5}">
                      <a16:colId xmlns:a16="http://schemas.microsoft.com/office/drawing/2014/main" val="758354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11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2016977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689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yes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>
                          <a:latin typeface="+mn-ea"/>
                          <a:ea typeface="+mn-ea"/>
                        </a:rPr>
                        <a:t>22267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103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2039244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856914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EAA141AF-093D-1996-13C9-52FAF22BA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03746"/>
              </p:ext>
            </p:extLst>
          </p:nvPr>
        </p:nvGraphicFramePr>
        <p:xfrm>
          <a:off x="260274" y="3938834"/>
          <a:ext cx="11671452" cy="1483360"/>
        </p:xfrm>
        <a:graphic>
          <a:graphicData uri="http://schemas.openxmlformats.org/drawingml/2006/table">
            <a:tbl>
              <a:tblPr firstRow="1" bandRow="1">
                <a:tableStyleId>{F7043756-B1D4-4777-A232-1A7172CA3469}</a:tableStyleId>
              </a:tblPr>
              <a:tblGrid>
                <a:gridCol w="648414">
                  <a:extLst>
                    <a:ext uri="{9D8B030D-6E8A-4147-A177-3AD203B41FA5}">
                      <a16:colId xmlns:a16="http://schemas.microsoft.com/office/drawing/2014/main" val="132366582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2608753337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456945760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507859864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2787522111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1685279895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1942824552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1170132683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2306119959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1870548129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1601941806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1436005752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2316950816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1018731431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988846721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3801084360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92753190"/>
                    </a:ext>
                  </a:extLst>
                </a:gridCol>
                <a:gridCol w="648414">
                  <a:extLst>
                    <a:ext uri="{9D8B030D-6E8A-4147-A177-3AD203B41FA5}">
                      <a16:colId xmlns:a16="http://schemas.microsoft.com/office/drawing/2014/main" val="1952719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강원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경기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경남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경북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광주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부산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세종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울산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인천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제주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충남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충북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71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61894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507746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107465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56448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95749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59817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136630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349042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50940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117871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74548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73431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23084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86157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67976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70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yes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5935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339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걔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62749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513681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137360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108594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56918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96727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60543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137934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352951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12163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51374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119271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75269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74307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23444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87192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68767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775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350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단계구분도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FEF0E0A-AEC0-5925-A920-806FBD54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80" y="1739831"/>
            <a:ext cx="6837040" cy="28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49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5;p14">
            <a:extLst>
              <a:ext uri="{FF2B5EF4-FFF2-40B4-BE49-F238E27FC236}">
                <a16:creationId xmlns:a16="http://schemas.microsoft.com/office/drawing/2014/main" id="{88E6CBE3-060D-9019-979E-51B9AF3BB68D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경기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서울에서 현저히 높은 수의 위험군이 분포함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심장질환위험군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124224D-02D2-9CA3-E328-2E131A06D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3" t="5730" r="3203" b="8103"/>
          <a:stretch/>
        </p:blipFill>
        <p:spPr>
          <a:xfrm>
            <a:off x="2453808" y="1266117"/>
            <a:ext cx="7284377" cy="432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43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14">
            <a:extLst>
              <a:ext uri="{FF2B5EF4-FFF2-40B4-BE49-F238E27FC236}">
                <a16:creationId xmlns:a16="http://schemas.microsoft.com/office/drawing/2014/main" id="{E6BD4E21-D18B-AAA8-923A-FAC150A265F5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강원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제주에서 높은 비율을 보였고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오히려 경기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서울은 상대적으로 낮은 편에 속함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</a:t>
            </a:r>
            <a:r>
              <a:rPr lang="en-US" altLang="ko-KR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10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만명 당 심장질환위험군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6A534DB-223E-78F4-CC35-E33D10B20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3" t="7600" r="6440" b="2611"/>
          <a:stretch/>
        </p:blipFill>
        <p:spPr>
          <a:xfrm>
            <a:off x="2395869" y="1228060"/>
            <a:ext cx="7400261" cy="44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7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aa009bc43_1_8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>
                <a:solidFill>
                  <a:srgbClr val="92D050"/>
                </a:solidFill>
                <a:latin typeface="+mn-ea"/>
                <a:ea typeface="+mn-ea"/>
                <a:sym typeface="Arial"/>
              </a:rPr>
              <a:t>01</a:t>
            </a:r>
            <a:r>
              <a:rPr lang="ko-KR" altLang="en-US" sz="1800" b="0" i="0" u="none" strike="noStrike" cap="none">
                <a:solidFill>
                  <a:srgbClr val="7B7B7B"/>
                </a:solidFill>
                <a:latin typeface="+mn-ea"/>
                <a:ea typeface="+mn-ea"/>
                <a:sym typeface="Arial"/>
              </a:rPr>
              <a:t> </a:t>
            </a:r>
            <a:r>
              <a:rPr lang="ko-KR" altLang="en-US" sz="1800" err="1">
                <a:solidFill>
                  <a:srgbClr val="3F3F3F"/>
                </a:solidFill>
                <a:latin typeface="+mn-ea"/>
                <a:ea typeface="+mn-ea"/>
              </a:rPr>
              <a:t>프로젝트</a:t>
            </a:r>
            <a:r>
              <a:rPr lang="ko-KR" altLang="en-US" sz="1800">
                <a:solidFill>
                  <a:srgbClr val="3F3F3F"/>
                </a:solidFill>
                <a:latin typeface="+mn-ea"/>
                <a:ea typeface="+mn-ea"/>
              </a:rPr>
              <a:t> </a:t>
            </a:r>
            <a:r>
              <a:rPr lang="ko-KR" altLang="en-US" sz="1800" err="1">
                <a:solidFill>
                  <a:srgbClr val="3F3F3F"/>
                </a:solidFill>
                <a:latin typeface="+mn-ea"/>
                <a:ea typeface="+mn-ea"/>
              </a:rPr>
              <a:t>배경</a:t>
            </a:r>
            <a:endParaRPr lang="ko-KR" altLang="en-US" sz="1800" b="0" i="0" u="none" strike="noStrike" cap="none" err="1">
              <a:solidFill>
                <a:srgbClr val="3F3F3F"/>
              </a:solidFill>
              <a:latin typeface="+mn-ea"/>
              <a:ea typeface="+mn-ea"/>
              <a:sym typeface="Arial"/>
            </a:endParaRPr>
          </a:p>
        </p:txBody>
      </p:sp>
      <p:cxnSp>
        <p:nvCxnSpPr>
          <p:cNvPr id="124" name="Google Shape;124;g1caa009bc43_1_8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g1caa009bc43_1_8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" name="Google Shape;266;p16">
            <a:extLst>
              <a:ext uri="{FF2B5EF4-FFF2-40B4-BE49-F238E27FC236}">
                <a16:creationId xmlns:a16="http://schemas.microsoft.com/office/drawing/2014/main" id="{0CCA09B5-5C64-6E67-6A42-084EA376D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198"/>
              </p:ext>
            </p:extLst>
          </p:nvPr>
        </p:nvGraphicFramePr>
        <p:xfrm>
          <a:off x="6780000" y="1646723"/>
          <a:ext cx="46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Google Shape;277;p18">
            <a:extLst>
              <a:ext uri="{FF2B5EF4-FFF2-40B4-BE49-F238E27FC236}">
                <a16:creationId xmlns:a16="http://schemas.microsoft.com/office/drawing/2014/main" id="{5C8D3F91-B5EA-99D8-9BAE-25054C8700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906897"/>
              </p:ext>
            </p:extLst>
          </p:nvPr>
        </p:nvGraphicFramePr>
        <p:xfrm>
          <a:off x="732000" y="1646723"/>
          <a:ext cx="468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Google Shape;278;p18">
            <a:extLst>
              <a:ext uri="{FF2B5EF4-FFF2-40B4-BE49-F238E27FC236}">
                <a16:creationId xmlns:a16="http://schemas.microsoft.com/office/drawing/2014/main" id="{9B548DD2-4213-E95B-5A91-880CEC85FEBB}"/>
              </a:ext>
            </a:extLst>
          </p:cNvPr>
          <p:cNvSpPr/>
          <p:nvPr/>
        </p:nvSpPr>
        <p:spPr>
          <a:xfrm>
            <a:off x="1578000" y="1643432"/>
            <a:ext cx="2988000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dirty="0">
                <a:solidFill>
                  <a:srgbClr val="2E3917"/>
                </a:solidFill>
                <a:latin typeface="+mn-ea"/>
                <a:ea typeface="+mn-ea"/>
              </a:rPr>
              <a:t>급성심근경색증 입원 </a:t>
            </a:r>
            <a:r>
              <a:rPr lang="en-US" altLang="ko-KR" sz="1200" dirty="0">
                <a:solidFill>
                  <a:srgbClr val="2E3917"/>
                </a:solidFill>
                <a:latin typeface="+mn-ea"/>
                <a:ea typeface="+mn-ea"/>
              </a:rPr>
              <a:t>30</a:t>
            </a:r>
            <a:r>
              <a:rPr lang="ko-KR" altLang="en-US" sz="1200" dirty="0">
                <a:solidFill>
                  <a:srgbClr val="2E3917"/>
                </a:solidFill>
                <a:latin typeface="+mn-ea"/>
                <a:ea typeface="+mn-ea"/>
              </a:rPr>
              <a:t>일 이내 사망률</a:t>
            </a:r>
            <a:endParaRPr lang="ko-KR" altLang="en-US" sz="1200" b="0" i="0" u="none" strike="noStrike" cap="none" dirty="0">
              <a:solidFill>
                <a:srgbClr val="000000"/>
              </a:solidFill>
              <a:latin typeface="+mn-ea"/>
              <a:ea typeface="+mn-ea"/>
              <a:sym typeface="Arial"/>
            </a:endParaRPr>
          </a:p>
        </p:txBody>
      </p:sp>
      <p:pic>
        <p:nvPicPr>
          <p:cNvPr id="8" name="Google Shape;279;p18">
            <a:extLst>
              <a:ext uri="{FF2B5EF4-FFF2-40B4-BE49-F238E27FC236}">
                <a16:creationId xmlns:a16="http://schemas.microsoft.com/office/drawing/2014/main" id="{F7BED4BC-8FC6-8BDF-3A59-7B31E3699D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6890" flipH="1">
            <a:off x="4296000" y="1375078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78;p18">
            <a:extLst>
              <a:ext uri="{FF2B5EF4-FFF2-40B4-BE49-F238E27FC236}">
                <a16:creationId xmlns:a16="http://schemas.microsoft.com/office/drawing/2014/main" id="{72F8E3A8-F2F8-0EC5-5C1A-048032522B80}"/>
              </a:ext>
            </a:extLst>
          </p:cNvPr>
          <p:cNvSpPr/>
          <p:nvPr/>
        </p:nvSpPr>
        <p:spPr>
          <a:xfrm>
            <a:off x="7626000" y="1643431"/>
            <a:ext cx="2988000" cy="276959"/>
          </a:xfrm>
          <a:custGeom>
            <a:avLst/>
            <a:gdLst/>
            <a:ahLst/>
            <a:cxnLst/>
            <a:rect l="l" t="t" r="r" b="b"/>
            <a:pathLst>
              <a:path w="1378904" h="338554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402658" y="115344"/>
                  <a:pt x="1375279" y="246378"/>
                  <a:pt x="1378904" y="338554"/>
                </a:cubicBezTo>
                <a:cubicBezTo>
                  <a:pt x="1165186" y="357813"/>
                  <a:pt x="1121988" y="313580"/>
                  <a:pt x="946847" y="338554"/>
                </a:cubicBezTo>
                <a:cubicBezTo>
                  <a:pt x="771706" y="363528"/>
                  <a:pt x="608019" y="319350"/>
                  <a:pt x="487213" y="338554"/>
                </a:cubicBezTo>
                <a:cubicBezTo>
                  <a:pt x="366407" y="357758"/>
                  <a:pt x="125470" y="289092"/>
                  <a:pt x="0" y="338554"/>
                </a:cubicBezTo>
                <a:cubicBezTo>
                  <a:pt x="-10732" y="255260"/>
                  <a:pt x="38809" y="159055"/>
                  <a:pt x="0" y="0"/>
                </a:cubicBezTo>
                <a:close/>
              </a:path>
              <a:path w="1378904" h="338554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414482" y="98340"/>
                  <a:pt x="1351091" y="172793"/>
                  <a:pt x="1378904" y="338554"/>
                </a:cubicBezTo>
                <a:cubicBezTo>
                  <a:pt x="1241152" y="385822"/>
                  <a:pt x="1162091" y="337490"/>
                  <a:pt x="946847" y="338554"/>
                </a:cubicBezTo>
                <a:cubicBezTo>
                  <a:pt x="731603" y="339618"/>
                  <a:pt x="667929" y="306835"/>
                  <a:pt x="459635" y="338554"/>
                </a:cubicBezTo>
                <a:cubicBezTo>
                  <a:pt x="251341" y="370273"/>
                  <a:pt x="182292" y="306298"/>
                  <a:pt x="0" y="338554"/>
                </a:cubicBezTo>
                <a:cubicBezTo>
                  <a:pt x="-3130" y="256353"/>
                  <a:pt x="8384" y="77906"/>
                  <a:pt x="0" y="0"/>
                </a:cubicBezTo>
                <a:close/>
              </a:path>
            </a:pathLst>
          </a:custGeom>
          <a:solidFill>
            <a:srgbClr val="DBDBDB"/>
          </a:solidFill>
          <a:ln w="2857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200" dirty="0">
                <a:solidFill>
                  <a:srgbClr val="2E3917"/>
                </a:solidFill>
                <a:latin typeface="+mn-ea"/>
                <a:ea typeface="+mn-ea"/>
              </a:rPr>
              <a:t>주요 심장질환 환자 수</a:t>
            </a:r>
            <a:endParaRPr lang="ko-KR" altLang="en-US" sz="1200" b="0" i="0" u="none" strike="noStrike" cap="none" dirty="0">
              <a:solidFill>
                <a:srgbClr val="000000"/>
              </a:solidFill>
              <a:latin typeface="+mn-ea"/>
              <a:ea typeface="+mn-ea"/>
              <a:sym typeface="Arial"/>
            </a:endParaRPr>
          </a:p>
        </p:txBody>
      </p:sp>
      <p:pic>
        <p:nvPicPr>
          <p:cNvPr id="12" name="Google Shape;279;p18">
            <a:extLst>
              <a:ext uri="{FF2B5EF4-FFF2-40B4-BE49-F238E27FC236}">
                <a16:creationId xmlns:a16="http://schemas.microsoft.com/office/drawing/2014/main" id="{99F2D172-537B-6FE5-9468-DD3267D28A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76890" flipH="1">
            <a:off x="10344001" y="1375079"/>
            <a:ext cx="54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심장질환위험군 </a:t>
            </a:r>
            <a:r>
              <a:rPr lang="en-US" altLang="ko-KR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&amp;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현황 정규화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81A7317-74FB-BC22-7613-2EEEE620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98" y="1089000"/>
            <a:ext cx="7020001" cy="4680000"/>
          </a:xfrm>
          <a:prstGeom prst="rect">
            <a:avLst/>
          </a:prstGeom>
        </p:spPr>
      </p:pic>
      <p:sp>
        <p:nvSpPr>
          <p:cNvPr id="6" name="Google Shape;255;p14">
            <a:extLst>
              <a:ext uri="{FF2B5EF4-FFF2-40B4-BE49-F238E27FC236}">
                <a16:creationId xmlns:a16="http://schemas.microsoft.com/office/drawing/2014/main" id="{E3960D42-E7F0-0960-8FB3-B8B8296C7C95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세 요인에 대한 지역 내 편차가 비슷함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970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55;p14">
            <a:extLst>
              <a:ext uri="{FF2B5EF4-FFF2-40B4-BE49-F238E27FC236}">
                <a16:creationId xmlns:a16="http://schemas.microsoft.com/office/drawing/2014/main" id="{7A1948BF-5DA9-2EE9-3DC0-F52D90D91EFA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의료기관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의료인력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병상은 대부분의 지역이 광주에 비해 부족함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구급차 및 인력은 경기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서울 등에서 부족함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심장질환위험군 대비 의료 수준 현황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EE4DD1-C59C-667C-2A6A-73CFC3CABB89}"/>
              </a:ext>
            </a:extLst>
          </p:cNvPr>
          <p:cNvGrpSpPr/>
          <p:nvPr/>
        </p:nvGrpSpPr>
        <p:grpSpPr>
          <a:xfrm>
            <a:off x="392787" y="2183051"/>
            <a:ext cx="11406426" cy="2996723"/>
            <a:chOff x="395206" y="2036968"/>
            <a:chExt cx="11406426" cy="299672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5D54F02-D82C-4FF1-059A-BCF535363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383" t="31512" r="27518" b="14999"/>
            <a:stretch/>
          </p:blipFill>
          <p:spPr>
            <a:xfrm>
              <a:off x="395206" y="2574429"/>
              <a:ext cx="2711302" cy="245926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8E98203-12AF-2D79-5D5B-BE7A8D4BD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19" t="32814" r="26648" b="14352"/>
            <a:stretch/>
          </p:blipFill>
          <p:spPr>
            <a:xfrm>
              <a:off x="3293581" y="2574429"/>
              <a:ext cx="2711302" cy="245926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C134311-02FD-13A0-0F6A-83A7C2426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928" t="33261" r="26117" b="13250"/>
            <a:stretch/>
          </p:blipFill>
          <p:spPr>
            <a:xfrm>
              <a:off x="6191956" y="2574429"/>
              <a:ext cx="2711302" cy="245926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C552583-F70A-7AD7-B64E-E8241BD4F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478" t="35232" r="26884" b="13541"/>
            <a:stretch/>
          </p:blipFill>
          <p:spPr>
            <a:xfrm>
              <a:off x="9090330" y="2574429"/>
              <a:ext cx="2711302" cy="2459262"/>
            </a:xfrm>
            <a:prstGeom prst="rect">
              <a:avLst/>
            </a:prstGeom>
          </p:spPr>
        </p:pic>
        <p:sp>
          <p:nvSpPr>
            <p:cNvPr id="26" name="Google Shape;254;p14">
              <a:extLst>
                <a:ext uri="{FF2B5EF4-FFF2-40B4-BE49-F238E27FC236}">
                  <a16:creationId xmlns:a16="http://schemas.microsoft.com/office/drawing/2014/main" id="{F4B0EAD0-574B-A2BC-75E4-7FD7A74697BD}"/>
                </a:ext>
              </a:extLst>
            </p:cNvPr>
            <p:cNvSpPr/>
            <p:nvPr/>
          </p:nvSpPr>
          <p:spPr>
            <a:xfrm>
              <a:off x="3959779" y="2067889"/>
              <a:ext cx="1378904" cy="400110"/>
            </a:xfrm>
            <a:custGeom>
              <a:avLst/>
              <a:gdLst/>
              <a:ahLst/>
              <a:cxnLst/>
              <a:rect l="l" t="t" r="r" b="b"/>
              <a:pathLst>
                <a:path w="1378904" h="400110" fill="none" extrusionOk="0">
                  <a:moveTo>
                    <a:pt x="0" y="0"/>
                  </a:moveTo>
                  <a:cubicBezTo>
                    <a:pt x="201788" y="-43251"/>
                    <a:pt x="253044" y="23234"/>
                    <a:pt x="487213" y="0"/>
                  </a:cubicBezTo>
                  <a:cubicBezTo>
                    <a:pt x="721382" y="-23234"/>
                    <a:pt x="809833" y="50341"/>
                    <a:pt x="960636" y="0"/>
                  </a:cubicBezTo>
                  <a:cubicBezTo>
                    <a:pt x="1111439" y="-50341"/>
                    <a:pt x="1186040" y="24088"/>
                    <a:pt x="1378904" y="0"/>
                  </a:cubicBezTo>
                  <a:cubicBezTo>
                    <a:pt x="1385011" y="182686"/>
                    <a:pt x="1354173" y="202054"/>
                    <a:pt x="1378904" y="400110"/>
                  </a:cubicBezTo>
                  <a:cubicBezTo>
                    <a:pt x="1165186" y="419369"/>
                    <a:pt x="1121988" y="375136"/>
                    <a:pt x="946847" y="400110"/>
                  </a:cubicBezTo>
                  <a:cubicBezTo>
                    <a:pt x="771706" y="425084"/>
                    <a:pt x="608019" y="380906"/>
                    <a:pt x="487213" y="400110"/>
                  </a:cubicBezTo>
                  <a:cubicBezTo>
                    <a:pt x="366407" y="419314"/>
                    <a:pt x="125470" y="350648"/>
                    <a:pt x="0" y="400110"/>
                  </a:cubicBezTo>
                  <a:cubicBezTo>
                    <a:pt x="-27583" y="277662"/>
                    <a:pt x="16200" y="190504"/>
                    <a:pt x="0" y="0"/>
                  </a:cubicBezTo>
                  <a:close/>
                </a:path>
                <a:path w="1378904" h="400110" extrusionOk="0">
                  <a:moveTo>
                    <a:pt x="0" y="0"/>
                  </a:moveTo>
                  <a:cubicBezTo>
                    <a:pt x="173040" y="-19829"/>
                    <a:pt x="269610" y="36741"/>
                    <a:pt x="445846" y="0"/>
                  </a:cubicBezTo>
                  <a:cubicBezTo>
                    <a:pt x="622082" y="-36741"/>
                    <a:pt x="746624" y="46317"/>
                    <a:pt x="864113" y="0"/>
                  </a:cubicBezTo>
                  <a:cubicBezTo>
                    <a:pt x="981602" y="-46317"/>
                    <a:pt x="1198917" y="57917"/>
                    <a:pt x="1378904" y="0"/>
                  </a:cubicBezTo>
                  <a:cubicBezTo>
                    <a:pt x="1396035" y="156383"/>
                    <a:pt x="1338174" y="295265"/>
                    <a:pt x="1378904" y="400110"/>
                  </a:cubicBezTo>
                  <a:cubicBezTo>
                    <a:pt x="1241152" y="447378"/>
                    <a:pt x="1162091" y="399046"/>
                    <a:pt x="946847" y="400110"/>
                  </a:cubicBezTo>
                  <a:cubicBezTo>
                    <a:pt x="731603" y="401174"/>
                    <a:pt x="667929" y="368391"/>
                    <a:pt x="459635" y="400110"/>
                  </a:cubicBezTo>
                  <a:cubicBezTo>
                    <a:pt x="251341" y="431829"/>
                    <a:pt x="182292" y="367854"/>
                    <a:pt x="0" y="400110"/>
                  </a:cubicBezTo>
                  <a:cubicBezTo>
                    <a:pt x="-5197" y="315081"/>
                    <a:pt x="31758" y="81743"/>
                    <a:pt x="0" y="0"/>
                  </a:cubicBezTo>
                  <a:close/>
                </a:path>
              </a:pathLst>
            </a:custGeom>
            <a:solidFill>
              <a:srgbClr val="77933C"/>
            </a:solidFill>
            <a:ln w="28575" cap="flat" cmpd="sng">
              <a:solidFill>
                <a:srgbClr val="7793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>
                  <a:solidFill>
                    <a:schemeClr val="lt1"/>
                  </a:solidFill>
                  <a:latin typeface="맑은 고딕" panose="020B0500000000000000" pitchFamily="50" charset="-127"/>
                  <a:ea typeface="맑은 고딕" panose="020B0500000000000000" pitchFamily="50" charset="-127"/>
                  <a:sym typeface="Arial"/>
                </a:rPr>
                <a:t>의료인력</a:t>
              </a:r>
              <a:endParaRPr sz="1400" b="0" i="0" u="none" strike="noStrike" cap="none">
                <a:solidFill>
                  <a:srgbClr val="00000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endParaRPr>
            </a:p>
          </p:txBody>
        </p:sp>
        <p:sp>
          <p:nvSpPr>
            <p:cNvPr id="28" name="Google Shape;254;p14">
              <a:extLst>
                <a:ext uri="{FF2B5EF4-FFF2-40B4-BE49-F238E27FC236}">
                  <a16:creationId xmlns:a16="http://schemas.microsoft.com/office/drawing/2014/main" id="{4901227B-571B-BB80-8428-0A6B48200A83}"/>
                </a:ext>
              </a:extLst>
            </p:cNvPr>
            <p:cNvSpPr/>
            <p:nvPr/>
          </p:nvSpPr>
          <p:spPr>
            <a:xfrm>
              <a:off x="6858155" y="2036968"/>
              <a:ext cx="1378904" cy="400110"/>
            </a:xfrm>
            <a:custGeom>
              <a:avLst/>
              <a:gdLst/>
              <a:ahLst/>
              <a:cxnLst/>
              <a:rect l="l" t="t" r="r" b="b"/>
              <a:pathLst>
                <a:path w="1378904" h="400110" fill="none" extrusionOk="0">
                  <a:moveTo>
                    <a:pt x="0" y="0"/>
                  </a:moveTo>
                  <a:cubicBezTo>
                    <a:pt x="201788" y="-43251"/>
                    <a:pt x="253044" y="23234"/>
                    <a:pt x="487213" y="0"/>
                  </a:cubicBezTo>
                  <a:cubicBezTo>
                    <a:pt x="721382" y="-23234"/>
                    <a:pt x="809833" y="50341"/>
                    <a:pt x="960636" y="0"/>
                  </a:cubicBezTo>
                  <a:cubicBezTo>
                    <a:pt x="1111439" y="-50341"/>
                    <a:pt x="1186040" y="24088"/>
                    <a:pt x="1378904" y="0"/>
                  </a:cubicBezTo>
                  <a:cubicBezTo>
                    <a:pt x="1385011" y="182686"/>
                    <a:pt x="1354173" y="202054"/>
                    <a:pt x="1378904" y="400110"/>
                  </a:cubicBezTo>
                  <a:cubicBezTo>
                    <a:pt x="1165186" y="419369"/>
                    <a:pt x="1121988" y="375136"/>
                    <a:pt x="946847" y="400110"/>
                  </a:cubicBezTo>
                  <a:cubicBezTo>
                    <a:pt x="771706" y="425084"/>
                    <a:pt x="608019" y="380906"/>
                    <a:pt x="487213" y="400110"/>
                  </a:cubicBezTo>
                  <a:cubicBezTo>
                    <a:pt x="366407" y="419314"/>
                    <a:pt x="125470" y="350648"/>
                    <a:pt x="0" y="400110"/>
                  </a:cubicBezTo>
                  <a:cubicBezTo>
                    <a:pt x="-27583" y="277662"/>
                    <a:pt x="16200" y="190504"/>
                    <a:pt x="0" y="0"/>
                  </a:cubicBezTo>
                  <a:close/>
                </a:path>
                <a:path w="1378904" h="400110" extrusionOk="0">
                  <a:moveTo>
                    <a:pt x="0" y="0"/>
                  </a:moveTo>
                  <a:cubicBezTo>
                    <a:pt x="173040" y="-19829"/>
                    <a:pt x="269610" y="36741"/>
                    <a:pt x="445846" y="0"/>
                  </a:cubicBezTo>
                  <a:cubicBezTo>
                    <a:pt x="622082" y="-36741"/>
                    <a:pt x="746624" y="46317"/>
                    <a:pt x="864113" y="0"/>
                  </a:cubicBezTo>
                  <a:cubicBezTo>
                    <a:pt x="981602" y="-46317"/>
                    <a:pt x="1198917" y="57917"/>
                    <a:pt x="1378904" y="0"/>
                  </a:cubicBezTo>
                  <a:cubicBezTo>
                    <a:pt x="1396035" y="156383"/>
                    <a:pt x="1338174" y="295265"/>
                    <a:pt x="1378904" y="400110"/>
                  </a:cubicBezTo>
                  <a:cubicBezTo>
                    <a:pt x="1241152" y="447378"/>
                    <a:pt x="1162091" y="399046"/>
                    <a:pt x="946847" y="400110"/>
                  </a:cubicBezTo>
                  <a:cubicBezTo>
                    <a:pt x="731603" y="401174"/>
                    <a:pt x="667929" y="368391"/>
                    <a:pt x="459635" y="400110"/>
                  </a:cubicBezTo>
                  <a:cubicBezTo>
                    <a:pt x="251341" y="431829"/>
                    <a:pt x="182292" y="367854"/>
                    <a:pt x="0" y="400110"/>
                  </a:cubicBezTo>
                  <a:cubicBezTo>
                    <a:pt x="-5197" y="315081"/>
                    <a:pt x="31758" y="81743"/>
                    <a:pt x="0" y="0"/>
                  </a:cubicBezTo>
                  <a:close/>
                </a:path>
              </a:pathLst>
            </a:custGeom>
            <a:solidFill>
              <a:srgbClr val="77933C"/>
            </a:solidFill>
            <a:ln w="28575" cap="flat" cmpd="sng">
              <a:solidFill>
                <a:srgbClr val="7793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>
                  <a:solidFill>
                    <a:schemeClr val="lt1"/>
                  </a:solidFill>
                  <a:latin typeface="맑은 고딕" panose="020B0500000000000000" pitchFamily="50" charset="-127"/>
                  <a:ea typeface="맑은 고딕" panose="020B0500000000000000" pitchFamily="50" charset="-127"/>
                  <a:sym typeface="Arial"/>
                </a:rPr>
                <a:t>병상</a:t>
              </a:r>
              <a:endParaRPr sz="1400" b="0" i="0" u="none" strike="noStrike" cap="none">
                <a:solidFill>
                  <a:srgbClr val="00000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endParaRPr>
            </a:p>
          </p:txBody>
        </p:sp>
        <p:sp>
          <p:nvSpPr>
            <p:cNvPr id="29" name="Google Shape;254;p14">
              <a:extLst>
                <a:ext uri="{FF2B5EF4-FFF2-40B4-BE49-F238E27FC236}">
                  <a16:creationId xmlns:a16="http://schemas.microsoft.com/office/drawing/2014/main" id="{1480CA60-400A-CD9F-C854-F59A387F3BD7}"/>
                </a:ext>
              </a:extLst>
            </p:cNvPr>
            <p:cNvSpPr/>
            <p:nvPr/>
          </p:nvSpPr>
          <p:spPr>
            <a:xfrm>
              <a:off x="1061405" y="2067889"/>
              <a:ext cx="1378904" cy="400110"/>
            </a:xfrm>
            <a:custGeom>
              <a:avLst/>
              <a:gdLst/>
              <a:ahLst/>
              <a:cxnLst/>
              <a:rect l="l" t="t" r="r" b="b"/>
              <a:pathLst>
                <a:path w="1378904" h="400110" fill="none" extrusionOk="0">
                  <a:moveTo>
                    <a:pt x="0" y="0"/>
                  </a:moveTo>
                  <a:cubicBezTo>
                    <a:pt x="201788" y="-43251"/>
                    <a:pt x="253044" y="23234"/>
                    <a:pt x="487213" y="0"/>
                  </a:cubicBezTo>
                  <a:cubicBezTo>
                    <a:pt x="721382" y="-23234"/>
                    <a:pt x="809833" y="50341"/>
                    <a:pt x="960636" y="0"/>
                  </a:cubicBezTo>
                  <a:cubicBezTo>
                    <a:pt x="1111439" y="-50341"/>
                    <a:pt x="1186040" y="24088"/>
                    <a:pt x="1378904" y="0"/>
                  </a:cubicBezTo>
                  <a:cubicBezTo>
                    <a:pt x="1385011" y="182686"/>
                    <a:pt x="1354173" y="202054"/>
                    <a:pt x="1378904" y="400110"/>
                  </a:cubicBezTo>
                  <a:cubicBezTo>
                    <a:pt x="1165186" y="419369"/>
                    <a:pt x="1121988" y="375136"/>
                    <a:pt x="946847" y="400110"/>
                  </a:cubicBezTo>
                  <a:cubicBezTo>
                    <a:pt x="771706" y="425084"/>
                    <a:pt x="608019" y="380906"/>
                    <a:pt x="487213" y="400110"/>
                  </a:cubicBezTo>
                  <a:cubicBezTo>
                    <a:pt x="366407" y="419314"/>
                    <a:pt x="125470" y="350648"/>
                    <a:pt x="0" y="400110"/>
                  </a:cubicBezTo>
                  <a:cubicBezTo>
                    <a:pt x="-27583" y="277662"/>
                    <a:pt x="16200" y="190504"/>
                    <a:pt x="0" y="0"/>
                  </a:cubicBezTo>
                  <a:close/>
                </a:path>
                <a:path w="1378904" h="400110" extrusionOk="0">
                  <a:moveTo>
                    <a:pt x="0" y="0"/>
                  </a:moveTo>
                  <a:cubicBezTo>
                    <a:pt x="173040" y="-19829"/>
                    <a:pt x="269610" y="36741"/>
                    <a:pt x="445846" y="0"/>
                  </a:cubicBezTo>
                  <a:cubicBezTo>
                    <a:pt x="622082" y="-36741"/>
                    <a:pt x="746624" y="46317"/>
                    <a:pt x="864113" y="0"/>
                  </a:cubicBezTo>
                  <a:cubicBezTo>
                    <a:pt x="981602" y="-46317"/>
                    <a:pt x="1198917" y="57917"/>
                    <a:pt x="1378904" y="0"/>
                  </a:cubicBezTo>
                  <a:cubicBezTo>
                    <a:pt x="1396035" y="156383"/>
                    <a:pt x="1338174" y="295265"/>
                    <a:pt x="1378904" y="400110"/>
                  </a:cubicBezTo>
                  <a:cubicBezTo>
                    <a:pt x="1241152" y="447378"/>
                    <a:pt x="1162091" y="399046"/>
                    <a:pt x="946847" y="400110"/>
                  </a:cubicBezTo>
                  <a:cubicBezTo>
                    <a:pt x="731603" y="401174"/>
                    <a:pt x="667929" y="368391"/>
                    <a:pt x="459635" y="400110"/>
                  </a:cubicBezTo>
                  <a:cubicBezTo>
                    <a:pt x="251341" y="431829"/>
                    <a:pt x="182292" y="367854"/>
                    <a:pt x="0" y="400110"/>
                  </a:cubicBezTo>
                  <a:cubicBezTo>
                    <a:pt x="-5197" y="315081"/>
                    <a:pt x="31758" y="81743"/>
                    <a:pt x="0" y="0"/>
                  </a:cubicBezTo>
                  <a:close/>
                </a:path>
              </a:pathLst>
            </a:custGeom>
            <a:solidFill>
              <a:srgbClr val="77933C"/>
            </a:solidFill>
            <a:ln w="28575" cap="flat" cmpd="sng">
              <a:solidFill>
                <a:srgbClr val="7793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 dirty="0">
                  <a:solidFill>
                    <a:schemeClr val="lt1"/>
                  </a:solidFill>
                  <a:latin typeface="맑은 고딕" panose="020B0500000000000000" pitchFamily="50" charset="-127"/>
                  <a:ea typeface="맑은 고딕" panose="020B0500000000000000" pitchFamily="50" charset="-127"/>
                  <a:sym typeface="Arial"/>
                </a:rPr>
                <a:t>의료기관</a:t>
              </a:r>
              <a:endParaRPr sz="1400" b="0" i="0" u="none" strike="noStrike" cap="none" dirty="0">
                <a:solidFill>
                  <a:srgbClr val="00000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endParaRPr>
            </a:p>
          </p:txBody>
        </p:sp>
        <p:sp>
          <p:nvSpPr>
            <p:cNvPr id="30" name="Google Shape;254;p14">
              <a:extLst>
                <a:ext uri="{FF2B5EF4-FFF2-40B4-BE49-F238E27FC236}">
                  <a16:creationId xmlns:a16="http://schemas.microsoft.com/office/drawing/2014/main" id="{11B9900A-4FCD-2CA5-2A05-34617669A5EF}"/>
                </a:ext>
              </a:extLst>
            </p:cNvPr>
            <p:cNvSpPr/>
            <p:nvPr/>
          </p:nvSpPr>
          <p:spPr>
            <a:xfrm>
              <a:off x="9756529" y="2036968"/>
              <a:ext cx="1378904" cy="400110"/>
            </a:xfrm>
            <a:custGeom>
              <a:avLst/>
              <a:gdLst/>
              <a:ahLst/>
              <a:cxnLst/>
              <a:rect l="l" t="t" r="r" b="b"/>
              <a:pathLst>
                <a:path w="1378904" h="400110" fill="none" extrusionOk="0">
                  <a:moveTo>
                    <a:pt x="0" y="0"/>
                  </a:moveTo>
                  <a:cubicBezTo>
                    <a:pt x="201788" y="-43251"/>
                    <a:pt x="253044" y="23234"/>
                    <a:pt x="487213" y="0"/>
                  </a:cubicBezTo>
                  <a:cubicBezTo>
                    <a:pt x="721382" y="-23234"/>
                    <a:pt x="809833" y="50341"/>
                    <a:pt x="960636" y="0"/>
                  </a:cubicBezTo>
                  <a:cubicBezTo>
                    <a:pt x="1111439" y="-50341"/>
                    <a:pt x="1186040" y="24088"/>
                    <a:pt x="1378904" y="0"/>
                  </a:cubicBezTo>
                  <a:cubicBezTo>
                    <a:pt x="1385011" y="182686"/>
                    <a:pt x="1354173" y="202054"/>
                    <a:pt x="1378904" y="400110"/>
                  </a:cubicBezTo>
                  <a:cubicBezTo>
                    <a:pt x="1165186" y="419369"/>
                    <a:pt x="1121988" y="375136"/>
                    <a:pt x="946847" y="400110"/>
                  </a:cubicBezTo>
                  <a:cubicBezTo>
                    <a:pt x="771706" y="425084"/>
                    <a:pt x="608019" y="380906"/>
                    <a:pt x="487213" y="400110"/>
                  </a:cubicBezTo>
                  <a:cubicBezTo>
                    <a:pt x="366407" y="419314"/>
                    <a:pt x="125470" y="350648"/>
                    <a:pt x="0" y="400110"/>
                  </a:cubicBezTo>
                  <a:cubicBezTo>
                    <a:pt x="-27583" y="277662"/>
                    <a:pt x="16200" y="190504"/>
                    <a:pt x="0" y="0"/>
                  </a:cubicBezTo>
                  <a:close/>
                </a:path>
                <a:path w="1378904" h="400110" extrusionOk="0">
                  <a:moveTo>
                    <a:pt x="0" y="0"/>
                  </a:moveTo>
                  <a:cubicBezTo>
                    <a:pt x="173040" y="-19829"/>
                    <a:pt x="269610" y="36741"/>
                    <a:pt x="445846" y="0"/>
                  </a:cubicBezTo>
                  <a:cubicBezTo>
                    <a:pt x="622082" y="-36741"/>
                    <a:pt x="746624" y="46317"/>
                    <a:pt x="864113" y="0"/>
                  </a:cubicBezTo>
                  <a:cubicBezTo>
                    <a:pt x="981602" y="-46317"/>
                    <a:pt x="1198917" y="57917"/>
                    <a:pt x="1378904" y="0"/>
                  </a:cubicBezTo>
                  <a:cubicBezTo>
                    <a:pt x="1396035" y="156383"/>
                    <a:pt x="1338174" y="295265"/>
                    <a:pt x="1378904" y="400110"/>
                  </a:cubicBezTo>
                  <a:cubicBezTo>
                    <a:pt x="1241152" y="447378"/>
                    <a:pt x="1162091" y="399046"/>
                    <a:pt x="946847" y="400110"/>
                  </a:cubicBezTo>
                  <a:cubicBezTo>
                    <a:pt x="731603" y="401174"/>
                    <a:pt x="667929" y="368391"/>
                    <a:pt x="459635" y="400110"/>
                  </a:cubicBezTo>
                  <a:cubicBezTo>
                    <a:pt x="251341" y="431829"/>
                    <a:pt x="182292" y="367854"/>
                    <a:pt x="0" y="400110"/>
                  </a:cubicBezTo>
                  <a:cubicBezTo>
                    <a:pt x="-5197" y="315081"/>
                    <a:pt x="31758" y="81743"/>
                    <a:pt x="0" y="0"/>
                  </a:cubicBezTo>
                  <a:close/>
                </a:path>
              </a:pathLst>
            </a:custGeom>
            <a:solidFill>
              <a:srgbClr val="77933C"/>
            </a:solidFill>
            <a:ln w="28575" cap="flat" cmpd="sng">
              <a:solidFill>
                <a:srgbClr val="7793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>
                  <a:solidFill>
                    <a:schemeClr val="lt1"/>
                  </a:solidFill>
                  <a:latin typeface="맑은 고딕" panose="020B0500000000000000" pitchFamily="50" charset="-127"/>
                  <a:ea typeface="맑은 고딕" panose="020B0500000000000000" pitchFamily="50" charset="-127"/>
                  <a:sym typeface="Arial"/>
                </a:rPr>
                <a:t>구급</a:t>
              </a:r>
              <a:endParaRPr sz="1400" b="0" i="0" u="none" strike="noStrike" cap="none">
                <a:solidFill>
                  <a:srgbClr val="00000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858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04</a:t>
            </a:r>
            <a:r>
              <a:rPr lang="en-US" sz="1800" b="0" i="0" u="none" strike="noStrike" cap="none" dirty="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</a:t>
            </a:r>
            <a:r>
              <a:rPr lang="en-US" altLang="ko-KR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10</a:t>
            </a:r>
            <a:r>
              <a:rPr lang="ko-KR" altLang="en-US" sz="1800" dirty="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만 명 당 심장질환위험군 대비 의료 수준 현황</a:t>
            </a:r>
            <a:endParaRPr sz="1800" b="0" i="0" u="none" strike="noStrike" cap="none" dirty="0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255;p14">
            <a:extLst>
              <a:ext uri="{FF2B5EF4-FFF2-40B4-BE49-F238E27FC236}">
                <a16:creationId xmlns:a16="http://schemas.microsoft.com/office/drawing/2014/main" id="{C59E092B-1924-3735-C2C3-E6280B8CCB0A}"/>
              </a:ext>
            </a:extLst>
          </p:cNvPr>
          <p:cNvSpPr/>
          <p:nvPr/>
        </p:nvSpPr>
        <p:spPr>
          <a:xfrm>
            <a:off x="2316000" y="5966723"/>
            <a:ext cx="7560000" cy="773611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의료기관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의료인력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병상은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서울</a:t>
            </a:r>
            <a:r>
              <a:rPr lang="en-US" altLang="ko-KR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경기에 비해 전국적으로 부족함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buSzPts val="1800"/>
            </a:pPr>
            <a:r>
              <a:rPr lang="ko-KR" altLang="en-US" sz="180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구급차 및 인력은 광역시에서 부족함</a:t>
            </a:r>
            <a:endParaRPr lang="en-US" altLang="ko-KR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E78146-FD74-1BE1-91BF-C445136FD3B8}"/>
              </a:ext>
            </a:extLst>
          </p:cNvPr>
          <p:cNvGrpSpPr/>
          <p:nvPr/>
        </p:nvGrpSpPr>
        <p:grpSpPr>
          <a:xfrm>
            <a:off x="392787" y="2183051"/>
            <a:ext cx="11406426" cy="2996723"/>
            <a:chOff x="395206" y="1930638"/>
            <a:chExt cx="11406426" cy="2996723"/>
          </a:xfrm>
        </p:grpSpPr>
        <p:sp>
          <p:nvSpPr>
            <p:cNvPr id="26" name="Google Shape;254;p14">
              <a:extLst>
                <a:ext uri="{FF2B5EF4-FFF2-40B4-BE49-F238E27FC236}">
                  <a16:creationId xmlns:a16="http://schemas.microsoft.com/office/drawing/2014/main" id="{F4B0EAD0-574B-A2BC-75E4-7FD7A74697BD}"/>
                </a:ext>
              </a:extLst>
            </p:cNvPr>
            <p:cNvSpPr/>
            <p:nvPr/>
          </p:nvSpPr>
          <p:spPr>
            <a:xfrm>
              <a:off x="3959779" y="1961559"/>
              <a:ext cx="1378904" cy="400110"/>
            </a:xfrm>
            <a:custGeom>
              <a:avLst/>
              <a:gdLst/>
              <a:ahLst/>
              <a:cxnLst/>
              <a:rect l="l" t="t" r="r" b="b"/>
              <a:pathLst>
                <a:path w="1378904" h="400110" fill="none" extrusionOk="0">
                  <a:moveTo>
                    <a:pt x="0" y="0"/>
                  </a:moveTo>
                  <a:cubicBezTo>
                    <a:pt x="201788" y="-43251"/>
                    <a:pt x="253044" y="23234"/>
                    <a:pt x="487213" y="0"/>
                  </a:cubicBezTo>
                  <a:cubicBezTo>
                    <a:pt x="721382" y="-23234"/>
                    <a:pt x="809833" y="50341"/>
                    <a:pt x="960636" y="0"/>
                  </a:cubicBezTo>
                  <a:cubicBezTo>
                    <a:pt x="1111439" y="-50341"/>
                    <a:pt x="1186040" y="24088"/>
                    <a:pt x="1378904" y="0"/>
                  </a:cubicBezTo>
                  <a:cubicBezTo>
                    <a:pt x="1385011" y="182686"/>
                    <a:pt x="1354173" y="202054"/>
                    <a:pt x="1378904" y="400110"/>
                  </a:cubicBezTo>
                  <a:cubicBezTo>
                    <a:pt x="1165186" y="419369"/>
                    <a:pt x="1121988" y="375136"/>
                    <a:pt x="946847" y="400110"/>
                  </a:cubicBezTo>
                  <a:cubicBezTo>
                    <a:pt x="771706" y="425084"/>
                    <a:pt x="608019" y="380906"/>
                    <a:pt x="487213" y="400110"/>
                  </a:cubicBezTo>
                  <a:cubicBezTo>
                    <a:pt x="366407" y="419314"/>
                    <a:pt x="125470" y="350648"/>
                    <a:pt x="0" y="400110"/>
                  </a:cubicBezTo>
                  <a:cubicBezTo>
                    <a:pt x="-27583" y="277662"/>
                    <a:pt x="16200" y="190504"/>
                    <a:pt x="0" y="0"/>
                  </a:cubicBezTo>
                  <a:close/>
                </a:path>
                <a:path w="1378904" h="400110" extrusionOk="0">
                  <a:moveTo>
                    <a:pt x="0" y="0"/>
                  </a:moveTo>
                  <a:cubicBezTo>
                    <a:pt x="173040" y="-19829"/>
                    <a:pt x="269610" y="36741"/>
                    <a:pt x="445846" y="0"/>
                  </a:cubicBezTo>
                  <a:cubicBezTo>
                    <a:pt x="622082" y="-36741"/>
                    <a:pt x="746624" y="46317"/>
                    <a:pt x="864113" y="0"/>
                  </a:cubicBezTo>
                  <a:cubicBezTo>
                    <a:pt x="981602" y="-46317"/>
                    <a:pt x="1198917" y="57917"/>
                    <a:pt x="1378904" y="0"/>
                  </a:cubicBezTo>
                  <a:cubicBezTo>
                    <a:pt x="1396035" y="156383"/>
                    <a:pt x="1338174" y="295265"/>
                    <a:pt x="1378904" y="400110"/>
                  </a:cubicBezTo>
                  <a:cubicBezTo>
                    <a:pt x="1241152" y="447378"/>
                    <a:pt x="1162091" y="399046"/>
                    <a:pt x="946847" y="400110"/>
                  </a:cubicBezTo>
                  <a:cubicBezTo>
                    <a:pt x="731603" y="401174"/>
                    <a:pt x="667929" y="368391"/>
                    <a:pt x="459635" y="400110"/>
                  </a:cubicBezTo>
                  <a:cubicBezTo>
                    <a:pt x="251341" y="431829"/>
                    <a:pt x="182292" y="367854"/>
                    <a:pt x="0" y="400110"/>
                  </a:cubicBezTo>
                  <a:cubicBezTo>
                    <a:pt x="-5197" y="315081"/>
                    <a:pt x="31758" y="81743"/>
                    <a:pt x="0" y="0"/>
                  </a:cubicBezTo>
                  <a:close/>
                </a:path>
              </a:pathLst>
            </a:custGeom>
            <a:solidFill>
              <a:srgbClr val="77933C"/>
            </a:solidFill>
            <a:ln w="28575" cap="flat" cmpd="sng">
              <a:solidFill>
                <a:srgbClr val="7793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>
                  <a:solidFill>
                    <a:schemeClr val="lt1"/>
                  </a:solidFill>
                  <a:latin typeface="맑은 고딕" panose="020B0500000000000000" pitchFamily="50" charset="-127"/>
                  <a:ea typeface="맑은 고딕" panose="020B0500000000000000" pitchFamily="50" charset="-127"/>
                  <a:sym typeface="Arial"/>
                </a:rPr>
                <a:t>의료인력</a:t>
              </a:r>
              <a:endParaRPr lang="ko-KR" altLang="en-US" sz="1400" b="0" i="0" u="none" strike="noStrike" cap="none">
                <a:solidFill>
                  <a:schemeClr val="lt1"/>
                </a:solidFill>
                <a:latin typeface="맑은 고딕" panose="020B0500000000000000" pitchFamily="50" charset="-127"/>
                <a:ea typeface="맑은 고딕" panose="020B0500000000000000" pitchFamily="50" charset="-127"/>
              </a:endParaRPr>
            </a:p>
          </p:txBody>
        </p:sp>
        <p:sp>
          <p:nvSpPr>
            <p:cNvPr id="28" name="Google Shape;254;p14">
              <a:extLst>
                <a:ext uri="{FF2B5EF4-FFF2-40B4-BE49-F238E27FC236}">
                  <a16:creationId xmlns:a16="http://schemas.microsoft.com/office/drawing/2014/main" id="{4901227B-571B-BB80-8428-0A6B48200A83}"/>
                </a:ext>
              </a:extLst>
            </p:cNvPr>
            <p:cNvSpPr/>
            <p:nvPr/>
          </p:nvSpPr>
          <p:spPr>
            <a:xfrm>
              <a:off x="6858155" y="1930638"/>
              <a:ext cx="1378904" cy="400110"/>
            </a:xfrm>
            <a:custGeom>
              <a:avLst/>
              <a:gdLst/>
              <a:ahLst/>
              <a:cxnLst/>
              <a:rect l="l" t="t" r="r" b="b"/>
              <a:pathLst>
                <a:path w="1378904" h="400110" fill="none" extrusionOk="0">
                  <a:moveTo>
                    <a:pt x="0" y="0"/>
                  </a:moveTo>
                  <a:cubicBezTo>
                    <a:pt x="201788" y="-43251"/>
                    <a:pt x="253044" y="23234"/>
                    <a:pt x="487213" y="0"/>
                  </a:cubicBezTo>
                  <a:cubicBezTo>
                    <a:pt x="721382" y="-23234"/>
                    <a:pt x="809833" y="50341"/>
                    <a:pt x="960636" y="0"/>
                  </a:cubicBezTo>
                  <a:cubicBezTo>
                    <a:pt x="1111439" y="-50341"/>
                    <a:pt x="1186040" y="24088"/>
                    <a:pt x="1378904" y="0"/>
                  </a:cubicBezTo>
                  <a:cubicBezTo>
                    <a:pt x="1385011" y="182686"/>
                    <a:pt x="1354173" y="202054"/>
                    <a:pt x="1378904" y="400110"/>
                  </a:cubicBezTo>
                  <a:cubicBezTo>
                    <a:pt x="1165186" y="419369"/>
                    <a:pt x="1121988" y="375136"/>
                    <a:pt x="946847" y="400110"/>
                  </a:cubicBezTo>
                  <a:cubicBezTo>
                    <a:pt x="771706" y="425084"/>
                    <a:pt x="608019" y="380906"/>
                    <a:pt x="487213" y="400110"/>
                  </a:cubicBezTo>
                  <a:cubicBezTo>
                    <a:pt x="366407" y="419314"/>
                    <a:pt x="125470" y="350648"/>
                    <a:pt x="0" y="400110"/>
                  </a:cubicBezTo>
                  <a:cubicBezTo>
                    <a:pt x="-27583" y="277662"/>
                    <a:pt x="16200" y="190504"/>
                    <a:pt x="0" y="0"/>
                  </a:cubicBezTo>
                  <a:close/>
                </a:path>
                <a:path w="1378904" h="400110" extrusionOk="0">
                  <a:moveTo>
                    <a:pt x="0" y="0"/>
                  </a:moveTo>
                  <a:cubicBezTo>
                    <a:pt x="173040" y="-19829"/>
                    <a:pt x="269610" y="36741"/>
                    <a:pt x="445846" y="0"/>
                  </a:cubicBezTo>
                  <a:cubicBezTo>
                    <a:pt x="622082" y="-36741"/>
                    <a:pt x="746624" y="46317"/>
                    <a:pt x="864113" y="0"/>
                  </a:cubicBezTo>
                  <a:cubicBezTo>
                    <a:pt x="981602" y="-46317"/>
                    <a:pt x="1198917" y="57917"/>
                    <a:pt x="1378904" y="0"/>
                  </a:cubicBezTo>
                  <a:cubicBezTo>
                    <a:pt x="1396035" y="156383"/>
                    <a:pt x="1338174" y="295265"/>
                    <a:pt x="1378904" y="400110"/>
                  </a:cubicBezTo>
                  <a:cubicBezTo>
                    <a:pt x="1241152" y="447378"/>
                    <a:pt x="1162091" y="399046"/>
                    <a:pt x="946847" y="400110"/>
                  </a:cubicBezTo>
                  <a:cubicBezTo>
                    <a:pt x="731603" y="401174"/>
                    <a:pt x="667929" y="368391"/>
                    <a:pt x="459635" y="400110"/>
                  </a:cubicBezTo>
                  <a:cubicBezTo>
                    <a:pt x="251341" y="431829"/>
                    <a:pt x="182292" y="367854"/>
                    <a:pt x="0" y="400110"/>
                  </a:cubicBezTo>
                  <a:cubicBezTo>
                    <a:pt x="-5197" y="315081"/>
                    <a:pt x="31758" y="81743"/>
                    <a:pt x="0" y="0"/>
                  </a:cubicBezTo>
                  <a:close/>
                </a:path>
              </a:pathLst>
            </a:custGeom>
            <a:solidFill>
              <a:srgbClr val="77933C"/>
            </a:solidFill>
            <a:ln w="28575" cap="flat" cmpd="sng">
              <a:solidFill>
                <a:srgbClr val="7793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>
                  <a:solidFill>
                    <a:schemeClr val="lt1"/>
                  </a:solidFill>
                  <a:latin typeface="맑은 고딕" panose="020B0500000000000000" pitchFamily="50" charset="-127"/>
                  <a:ea typeface="맑은 고딕" panose="020B0500000000000000" pitchFamily="50" charset="-127"/>
                  <a:sym typeface="Arial"/>
                </a:rPr>
                <a:t>병상</a:t>
              </a:r>
              <a:endParaRPr lang="ko-KR" altLang="en-US" sz="1400" b="0" i="0" u="none" strike="noStrike" cap="none">
                <a:solidFill>
                  <a:schemeClr val="lt1"/>
                </a:solidFill>
                <a:latin typeface="맑은 고딕" panose="020B0500000000000000" pitchFamily="50" charset="-127"/>
                <a:ea typeface="맑은 고딕" panose="020B0500000000000000" pitchFamily="50" charset="-127"/>
              </a:endParaRPr>
            </a:p>
          </p:txBody>
        </p:sp>
        <p:sp>
          <p:nvSpPr>
            <p:cNvPr id="29" name="Google Shape;254;p14">
              <a:extLst>
                <a:ext uri="{FF2B5EF4-FFF2-40B4-BE49-F238E27FC236}">
                  <a16:creationId xmlns:a16="http://schemas.microsoft.com/office/drawing/2014/main" id="{1480CA60-400A-CD9F-C854-F59A387F3BD7}"/>
                </a:ext>
              </a:extLst>
            </p:cNvPr>
            <p:cNvSpPr/>
            <p:nvPr/>
          </p:nvSpPr>
          <p:spPr>
            <a:xfrm>
              <a:off x="1061405" y="1961559"/>
              <a:ext cx="1378904" cy="400110"/>
            </a:xfrm>
            <a:custGeom>
              <a:avLst/>
              <a:gdLst/>
              <a:ahLst/>
              <a:cxnLst/>
              <a:rect l="l" t="t" r="r" b="b"/>
              <a:pathLst>
                <a:path w="1378904" h="400110" fill="none" extrusionOk="0">
                  <a:moveTo>
                    <a:pt x="0" y="0"/>
                  </a:moveTo>
                  <a:cubicBezTo>
                    <a:pt x="201788" y="-43251"/>
                    <a:pt x="253044" y="23234"/>
                    <a:pt x="487213" y="0"/>
                  </a:cubicBezTo>
                  <a:cubicBezTo>
                    <a:pt x="721382" y="-23234"/>
                    <a:pt x="809833" y="50341"/>
                    <a:pt x="960636" y="0"/>
                  </a:cubicBezTo>
                  <a:cubicBezTo>
                    <a:pt x="1111439" y="-50341"/>
                    <a:pt x="1186040" y="24088"/>
                    <a:pt x="1378904" y="0"/>
                  </a:cubicBezTo>
                  <a:cubicBezTo>
                    <a:pt x="1385011" y="182686"/>
                    <a:pt x="1354173" y="202054"/>
                    <a:pt x="1378904" y="400110"/>
                  </a:cubicBezTo>
                  <a:cubicBezTo>
                    <a:pt x="1165186" y="419369"/>
                    <a:pt x="1121988" y="375136"/>
                    <a:pt x="946847" y="400110"/>
                  </a:cubicBezTo>
                  <a:cubicBezTo>
                    <a:pt x="771706" y="425084"/>
                    <a:pt x="608019" y="380906"/>
                    <a:pt x="487213" y="400110"/>
                  </a:cubicBezTo>
                  <a:cubicBezTo>
                    <a:pt x="366407" y="419314"/>
                    <a:pt x="125470" y="350648"/>
                    <a:pt x="0" y="400110"/>
                  </a:cubicBezTo>
                  <a:cubicBezTo>
                    <a:pt x="-27583" y="277662"/>
                    <a:pt x="16200" y="190504"/>
                    <a:pt x="0" y="0"/>
                  </a:cubicBezTo>
                  <a:close/>
                </a:path>
                <a:path w="1378904" h="400110" extrusionOk="0">
                  <a:moveTo>
                    <a:pt x="0" y="0"/>
                  </a:moveTo>
                  <a:cubicBezTo>
                    <a:pt x="173040" y="-19829"/>
                    <a:pt x="269610" y="36741"/>
                    <a:pt x="445846" y="0"/>
                  </a:cubicBezTo>
                  <a:cubicBezTo>
                    <a:pt x="622082" y="-36741"/>
                    <a:pt x="746624" y="46317"/>
                    <a:pt x="864113" y="0"/>
                  </a:cubicBezTo>
                  <a:cubicBezTo>
                    <a:pt x="981602" y="-46317"/>
                    <a:pt x="1198917" y="57917"/>
                    <a:pt x="1378904" y="0"/>
                  </a:cubicBezTo>
                  <a:cubicBezTo>
                    <a:pt x="1396035" y="156383"/>
                    <a:pt x="1338174" y="295265"/>
                    <a:pt x="1378904" y="400110"/>
                  </a:cubicBezTo>
                  <a:cubicBezTo>
                    <a:pt x="1241152" y="447378"/>
                    <a:pt x="1162091" y="399046"/>
                    <a:pt x="946847" y="400110"/>
                  </a:cubicBezTo>
                  <a:cubicBezTo>
                    <a:pt x="731603" y="401174"/>
                    <a:pt x="667929" y="368391"/>
                    <a:pt x="459635" y="400110"/>
                  </a:cubicBezTo>
                  <a:cubicBezTo>
                    <a:pt x="251341" y="431829"/>
                    <a:pt x="182292" y="367854"/>
                    <a:pt x="0" y="400110"/>
                  </a:cubicBezTo>
                  <a:cubicBezTo>
                    <a:pt x="-5197" y="315081"/>
                    <a:pt x="31758" y="81743"/>
                    <a:pt x="0" y="0"/>
                  </a:cubicBezTo>
                  <a:close/>
                </a:path>
              </a:pathLst>
            </a:custGeom>
            <a:solidFill>
              <a:srgbClr val="77933C"/>
            </a:solidFill>
            <a:ln w="28575" cap="flat" cmpd="sng">
              <a:solidFill>
                <a:srgbClr val="7793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>
                  <a:solidFill>
                    <a:schemeClr val="lt1"/>
                  </a:solidFill>
                  <a:latin typeface="맑은 고딕" panose="020B0500000000000000" pitchFamily="50" charset="-127"/>
                  <a:ea typeface="맑은 고딕" panose="020B0500000000000000" pitchFamily="50" charset="-127"/>
                  <a:sym typeface="Arial"/>
                </a:rPr>
                <a:t>의료기관</a:t>
              </a:r>
              <a:endParaRPr lang="ko-KR" altLang="en-US" sz="1400" b="0" i="0" u="none" strike="noStrike" cap="none">
                <a:solidFill>
                  <a:schemeClr val="lt1"/>
                </a:solidFill>
                <a:latin typeface="맑은 고딕" panose="020B0500000000000000" pitchFamily="50" charset="-127"/>
                <a:ea typeface="맑은 고딕" panose="020B0500000000000000" pitchFamily="50" charset="-127"/>
              </a:endParaRPr>
            </a:p>
          </p:txBody>
        </p:sp>
        <p:sp>
          <p:nvSpPr>
            <p:cNvPr id="30" name="Google Shape;254;p14">
              <a:extLst>
                <a:ext uri="{FF2B5EF4-FFF2-40B4-BE49-F238E27FC236}">
                  <a16:creationId xmlns:a16="http://schemas.microsoft.com/office/drawing/2014/main" id="{11B9900A-4FCD-2CA5-2A05-34617669A5EF}"/>
                </a:ext>
              </a:extLst>
            </p:cNvPr>
            <p:cNvSpPr/>
            <p:nvPr/>
          </p:nvSpPr>
          <p:spPr>
            <a:xfrm>
              <a:off x="9756529" y="1930638"/>
              <a:ext cx="1378904" cy="400110"/>
            </a:xfrm>
            <a:custGeom>
              <a:avLst/>
              <a:gdLst/>
              <a:ahLst/>
              <a:cxnLst/>
              <a:rect l="l" t="t" r="r" b="b"/>
              <a:pathLst>
                <a:path w="1378904" h="400110" fill="none" extrusionOk="0">
                  <a:moveTo>
                    <a:pt x="0" y="0"/>
                  </a:moveTo>
                  <a:cubicBezTo>
                    <a:pt x="201788" y="-43251"/>
                    <a:pt x="253044" y="23234"/>
                    <a:pt x="487213" y="0"/>
                  </a:cubicBezTo>
                  <a:cubicBezTo>
                    <a:pt x="721382" y="-23234"/>
                    <a:pt x="809833" y="50341"/>
                    <a:pt x="960636" y="0"/>
                  </a:cubicBezTo>
                  <a:cubicBezTo>
                    <a:pt x="1111439" y="-50341"/>
                    <a:pt x="1186040" y="24088"/>
                    <a:pt x="1378904" y="0"/>
                  </a:cubicBezTo>
                  <a:cubicBezTo>
                    <a:pt x="1385011" y="182686"/>
                    <a:pt x="1354173" y="202054"/>
                    <a:pt x="1378904" y="400110"/>
                  </a:cubicBezTo>
                  <a:cubicBezTo>
                    <a:pt x="1165186" y="419369"/>
                    <a:pt x="1121988" y="375136"/>
                    <a:pt x="946847" y="400110"/>
                  </a:cubicBezTo>
                  <a:cubicBezTo>
                    <a:pt x="771706" y="425084"/>
                    <a:pt x="608019" y="380906"/>
                    <a:pt x="487213" y="400110"/>
                  </a:cubicBezTo>
                  <a:cubicBezTo>
                    <a:pt x="366407" y="419314"/>
                    <a:pt x="125470" y="350648"/>
                    <a:pt x="0" y="400110"/>
                  </a:cubicBezTo>
                  <a:cubicBezTo>
                    <a:pt x="-27583" y="277662"/>
                    <a:pt x="16200" y="190504"/>
                    <a:pt x="0" y="0"/>
                  </a:cubicBezTo>
                  <a:close/>
                </a:path>
                <a:path w="1378904" h="400110" extrusionOk="0">
                  <a:moveTo>
                    <a:pt x="0" y="0"/>
                  </a:moveTo>
                  <a:cubicBezTo>
                    <a:pt x="173040" y="-19829"/>
                    <a:pt x="269610" y="36741"/>
                    <a:pt x="445846" y="0"/>
                  </a:cubicBezTo>
                  <a:cubicBezTo>
                    <a:pt x="622082" y="-36741"/>
                    <a:pt x="746624" y="46317"/>
                    <a:pt x="864113" y="0"/>
                  </a:cubicBezTo>
                  <a:cubicBezTo>
                    <a:pt x="981602" y="-46317"/>
                    <a:pt x="1198917" y="57917"/>
                    <a:pt x="1378904" y="0"/>
                  </a:cubicBezTo>
                  <a:cubicBezTo>
                    <a:pt x="1396035" y="156383"/>
                    <a:pt x="1338174" y="295265"/>
                    <a:pt x="1378904" y="400110"/>
                  </a:cubicBezTo>
                  <a:cubicBezTo>
                    <a:pt x="1241152" y="447378"/>
                    <a:pt x="1162091" y="399046"/>
                    <a:pt x="946847" y="400110"/>
                  </a:cubicBezTo>
                  <a:cubicBezTo>
                    <a:pt x="731603" y="401174"/>
                    <a:pt x="667929" y="368391"/>
                    <a:pt x="459635" y="400110"/>
                  </a:cubicBezTo>
                  <a:cubicBezTo>
                    <a:pt x="251341" y="431829"/>
                    <a:pt x="182292" y="367854"/>
                    <a:pt x="0" y="400110"/>
                  </a:cubicBezTo>
                  <a:cubicBezTo>
                    <a:pt x="-5197" y="315081"/>
                    <a:pt x="31758" y="81743"/>
                    <a:pt x="0" y="0"/>
                  </a:cubicBezTo>
                  <a:close/>
                </a:path>
              </a:pathLst>
            </a:custGeom>
            <a:solidFill>
              <a:srgbClr val="77933C"/>
            </a:solidFill>
            <a:ln w="28575" cap="flat" cmpd="sng">
              <a:solidFill>
                <a:srgbClr val="7793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altLang="en-US" sz="2000" b="0" i="0" u="none" strike="noStrike" cap="none">
                  <a:solidFill>
                    <a:schemeClr val="lt1"/>
                  </a:solidFill>
                  <a:latin typeface="맑은 고딕" panose="020B0500000000000000" pitchFamily="50" charset="-127"/>
                  <a:ea typeface="맑은 고딕" panose="020B0500000000000000" pitchFamily="50" charset="-127"/>
                  <a:sym typeface="Arial"/>
                </a:rPr>
                <a:t>구급</a:t>
              </a:r>
              <a:endParaRPr lang="ko-KR" altLang="en-US" sz="1400" b="0" i="0" u="none" strike="noStrike" cap="none">
                <a:solidFill>
                  <a:schemeClr val="lt1"/>
                </a:solidFill>
                <a:latin typeface="맑은 고딕" panose="020B0500000000000000" pitchFamily="50" charset="-127"/>
                <a:ea typeface="맑은 고딕" panose="020B0500000000000000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170335C-AE18-3FDA-5087-20CA7E6C4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473" t="35617" r="25201" b="12402"/>
            <a:stretch/>
          </p:blipFill>
          <p:spPr>
            <a:xfrm>
              <a:off x="6191956" y="2468099"/>
              <a:ext cx="2711302" cy="245926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D4B92A-B468-4D1C-EE7D-02C5FAE4C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581" t="33754" r="25850" b="13629"/>
            <a:stretch/>
          </p:blipFill>
          <p:spPr>
            <a:xfrm>
              <a:off x="9090330" y="2468099"/>
              <a:ext cx="2711302" cy="245926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7FBE322-A068-6A99-EDEC-9B7F08B1A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769" t="34684" r="26904" b="13886"/>
            <a:stretch/>
          </p:blipFill>
          <p:spPr>
            <a:xfrm>
              <a:off x="3288742" y="2468099"/>
              <a:ext cx="2711303" cy="245926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F1D60A-31D4-7DB7-EC04-29E196471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965" t="30042" r="26777" b="16246"/>
            <a:stretch/>
          </p:blipFill>
          <p:spPr>
            <a:xfrm>
              <a:off x="395206" y="2468099"/>
              <a:ext cx="2711302" cy="2459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2297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5AEFAD-164E-E30E-34A9-5417E93EBD59}"/>
              </a:ext>
            </a:extLst>
          </p:cNvPr>
          <p:cNvGrpSpPr/>
          <p:nvPr/>
        </p:nvGrpSpPr>
        <p:grpSpPr>
          <a:xfrm>
            <a:off x="4087286" y="2080535"/>
            <a:ext cx="4017431" cy="176445"/>
            <a:chOff x="2301280" y="2659207"/>
            <a:chExt cx="7214475" cy="0"/>
          </a:xfrm>
        </p:grpSpPr>
        <p:cxnSp>
          <p:nvCxnSpPr>
            <p:cNvPr id="3" name="Google Shape;102;p2">
              <a:extLst>
                <a:ext uri="{FF2B5EF4-FFF2-40B4-BE49-F238E27FC236}">
                  <a16:creationId xmlns:a16="http://schemas.microsoft.com/office/drawing/2014/main" id="{3C4E91F3-6BD9-4284-D834-EE856EC20E84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" name="Google Shape;103;p2">
              <a:extLst>
                <a:ext uri="{FF2B5EF4-FFF2-40B4-BE49-F238E27FC236}">
                  <a16:creationId xmlns:a16="http://schemas.microsoft.com/office/drawing/2014/main" id="{D178EBC9-448F-F915-CCEE-D511F55F66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Google Shape;110;p2">
            <a:extLst>
              <a:ext uri="{FF2B5EF4-FFF2-40B4-BE49-F238E27FC236}">
                <a16:creationId xmlns:a16="http://schemas.microsoft.com/office/drawing/2014/main" id="{43299443-A49B-3F14-FA8D-EE7895FE9CE0}"/>
              </a:ext>
            </a:extLst>
          </p:cNvPr>
          <p:cNvSpPr txBox="1"/>
          <p:nvPr/>
        </p:nvSpPr>
        <p:spPr>
          <a:xfrm>
            <a:off x="5375850" y="2286572"/>
            <a:ext cx="14403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60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05</a:t>
            </a:r>
            <a:endParaRPr lang="ko-KR" altLang="en-US" sz="6000" b="0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07EF749-7B2F-4D4F-0FE4-66D2DCB38B9F}"/>
              </a:ext>
            </a:extLst>
          </p:cNvPr>
          <p:cNvGrpSpPr/>
          <p:nvPr/>
        </p:nvGrpSpPr>
        <p:grpSpPr>
          <a:xfrm flipH="1">
            <a:off x="4087284" y="4615398"/>
            <a:ext cx="4017431" cy="176445"/>
            <a:chOff x="2301280" y="2659207"/>
            <a:chExt cx="7214475" cy="0"/>
          </a:xfrm>
        </p:grpSpPr>
        <p:cxnSp>
          <p:nvCxnSpPr>
            <p:cNvPr id="21" name="Google Shape;102;p2">
              <a:extLst>
                <a:ext uri="{FF2B5EF4-FFF2-40B4-BE49-F238E27FC236}">
                  <a16:creationId xmlns:a16="http://schemas.microsoft.com/office/drawing/2014/main" id="{5DB26076-A518-02D4-4598-ADE47CB6B392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103;p2">
              <a:extLst>
                <a:ext uri="{FF2B5EF4-FFF2-40B4-BE49-F238E27FC236}">
                  <a16:creationId xmlns:a16="http://schemas.microsoft.com/office/drawing/2014/main" id="{3DD26130-8FDE-D4C1-FB80-D57C2366ED2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3B331D-5DA4-98F7-F714-041180050A46}"/>
              </a:ext>
            </a:extLst>
          </p:cNvPr>
          <p:cNvSpPr txBox="1"/>
          <p:nvPr/>
        </p:nvSpPr>
        <p:spPr>
          <a:xfrm>
            <a:off x="3047144" y="3558723"/>
            <a:ext cx="60977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결론</a:t>
            </a:r>
            <a:endParaRPr lang="ko-KR" altLang="en-US" sz="2800"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670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05</a:t>
            </a:r>
            <a:r>
              <a:rPr lang="ko-KR" alt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의료 수준 의견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C884071-FBD6-7E0A-8A09-AA4E843FD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246292"/>
              </p:ext>
            </p:extLst>
          </p:nvPr>
        </p:nvGraphicFramePr>
        <p:xfrm>
          <a:off x="767422" y="1096065"/>
          <a:ext cx="10657156" cy="4937760"/>
        </p:xfrm>
        <a:graphic>
          <a:graphicData uri="http://schemas.openxmlformats.org/drawingml/2006/table">
            <a:tbl>
              <a:tblPr firstRow="1" bandRow="1">
                <a:tableStyleId>{F7043756-B1D4-4777-A232-1A7172CA3469}</a:tableStyleId>
              </a:tblPr>
              <a:tblGrid>
                <a:gridCol w="926957">
                  <a:extLst>
                    <a:ext uri="{9D8B030D-6E8A-4147-A177-3AD203B41FA5}">
                      <a16:colId xmlns:a16="http://schemas.microsoft.com/office/drawing/2014/main" val="3703194002"/>
                    </a:ext>
                  </a:extLst>
                </a:gridCol>
                <a:gridCol w="1731196">
                  <a:extLst>
                    <a:ext uri="{9D8B030D-6E8A-4147-A177-3AD203B41FA5}">
                      <a16:colId xmlns:a16="http://schemas.microsoft.com/office/drawing/2014/main" val="4091333994"/>
                    </a:ext>
                  </a:extLst>
                </a:gridCol>
                <a:gridCol w="1731196">
                  <a:extLst>
                    <a:ext uri="{9D8B030D-6E8A-4147-A177-3AD203B41FA5}">
                      <a16:colId xmlns:a16="http://schemas.microsoft.com/office/drawing/2014/main" val="4133511055"/>
                    </a:ext>
                  </a:extLst>
                </a:gridCol>
                <a:gridCol w="6267807">
                  <a:extLst>
                    <a:ext uri="{9D8B030D-6E8A-4147-A177-3AD203B41FA5}">
                      <a16:colId xmlns:a16="http://schemas.microsoft.com/office/drawing/2014/main" val="366552302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심장질환위험군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만 명 당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심장질환위험군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 수준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012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강원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중간 정도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높음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의료기관</a:t>
                      </a:r>
                      <a:r>
                        <a:rPr lang="en-US" altLang="ko-KR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의료인력</a:t>
                      </a:r>
                      <a:r>
                        <a:rPr lang="en-US" altLang="ko-KR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병상이 부족함</a:t>
                      </a:r>
                      <a:endParaRPr lang="en-US" altLang="ko-KR" sz="100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이중에서 우선순위를 정하면 의료인력</a:t>
                      </a:r>
                      <a:r>
                        <a:rPr lang="en-US" altLang="ko-KR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의료기관</a:t>
                      </a:r>
                      <a:r>
                        <a:rPr lang="en-US" altLang="ko-KR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병상 순임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14043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경기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많음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중간 정도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심장질환위험군에 비교한 의료 수준은 모든 요인이 부족한 편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10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만 명 당 심장질환위험군에 비교한 의료 수준은 모든 요인에서 충분함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다른 지역보다 우선순위를 낮게 지정해도 괜찮음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02305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경남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많음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낮음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모든 요인이 충분함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752582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경북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많음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중간 정도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의료기관</a:t>
                      </a:r>
                      <a:r>
                        <a:rPr lang="en-US" altLang="ko-KR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의료인력</a:t>
                      </a:r>
                      <a:r>
                        <a:rPr lang="en-US" altLang="ko-KR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병상이 중간 정도</a:t>
                      </a:r>
                      <a:endParaRPr lang="en-US" altLang="ko-KR" sz="100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5939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광주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적음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낮음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구급이 부족함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2163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대구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중간 정도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중간 정도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구급이 부족함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9507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대전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적음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높음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구급이 매우 부족함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10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만 명 당 심장질환위험군에 비교한 의료기관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의료인력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병상이 부족한 편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이중에서 우선순위를 정하자면 구급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의료기관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의료인력과 병상 순임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27373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부산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많음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낮음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구급이 부족함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8413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698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05</a:t>
            </a:r>
            <a:r>
              <a:rPr lang="ko-KR" alt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지역별 의료 수준 의견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C884071-FBD6-7E0A-8A09-AA4E843FD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236557"/>
              </p:ext>
            </p:extLst>
          </p:nvPr>
        </p:nvGraphicFramePr>
        <p:xfrm>
          <a:off x="767422" y="1094520"/>
          <a:ext cx="10657156" cy="5486400"/>
        </p:xfrm>
        <a:graphic>
          <a:graphicData uri="http://schemas.openxmlformats.org/drawingml/2006/table">
            <a:tbl>
              <a:tblPr firstRow="1" bandRow="1">
                <a:tableStyleId>{F7043756-B1D4-4777-A232-1A7172CA3469}</a:tableStyleId>
              </a:tblPr>
              <a:tblGrid>
                <a:gridCol w="926957">
                  <a:extLst>
                    <a:ext uri="{9D8B030D-6E8A-4147-A177-3AD203B41FA5}">
                      <a16:colId xmlns:a16="http://schemas.microsoft.com/office/drawing/2014/main" val="3703194002"/>
                    </a:ext>
                  </a:extLst>
                </a:gridCol>
                <a:gridCol w="1731196">
                  <a:extLst>
                    <a:ext uri="{9D8B030D-6E8A-4147-A177-3AD203B41FA5}">
                      <a16:colId xmlns:a16="http://schemas.microsoft.com/office/drawing/2014/main" val="4091333994"/>
                    </a:ext>
                  </a:extLst>
                </a:gridCol>
                <a:gridCol w="1731196">
                  <a:extLst>
                    <a:ext uri="{9D8B030D-6E8A-4147-A177-3AD203B41FA5}">
                      <a16:colId xmlns:a16="http://schemas.microsoft.com/office/drawing/2014/main" val="4133511055"/>
                    </a:ext>
                  </a:extLst>
                </a:gridCol>
                <a:gridCol w="6267807">
                  <a:extLst>
                    <a:ext uri="{9D8B030D-6E8A-4147-A177-3AD203B41FA5}">
                      <a16:colId xmlns:a16="http://schemas.microsoft.com/office/drawing/2014/main" val="366552302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심장질환위험군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만 명 당 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심장질환위험군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 수준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012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서울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많음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중간 정도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심장질환위험군에 비교한 구급은 매우 부족하며 의료기관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병상은 중간 정도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10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만 명 당 심장질환위험군에 비교하면 매우 충분함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다른 지역보다 우선순위를 낮게 지정해도 괜찮음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14043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세종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적음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낮음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10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만 명 당 심장질환위험군에 비교한 의료 수준이 모든 요인에서 매우 부족함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이중에서 우선순위를 정하면 의료기관과 병상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의료인력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구급 순임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02305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울산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적음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낮음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10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만 명 당 심장질환위험군에 비교한 의료 수준이 모든 요인에서 부족함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이중에서 우선순위를 정하면 구급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의료인력과 병상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의료기관 순임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752582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인천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많음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높음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심장질환위험군에 비교한 의료 수준이 모든 요인에서 부족함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10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만 명 당 심장질환위험군에 비교하면 중간 정도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  <a:cs typeface="Arial"/>
                        <a:sym typeface="Arial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이중에서 우선순위를 정하면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의료기관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구급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병상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  <a:cs typeface="Arial"/>
                          <a:sym typeface="Arial"/>
                        </a:rPr>
                        <a:t>의료인력 순임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맑은 고딕" panose="020B0500000000000000" pitchFamily="50" charset="-127"/>
                        <a:ea typeface="맑은 고딕" panose="020B05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59393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전남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적음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낮음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10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만 명 당 심장질환위험군에 비교한 의료인력이 중간 정도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2163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전북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중간 정도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높음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모든 요인이 중간 정도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이중에서 우선순위를 정하면 의료인력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의료기관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병상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구급 순임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69507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제주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적음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높음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모든 요인이 매우 부족함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이중에서 우선순위를 정하면 의료기관과 병상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의료인력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구급 순임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273731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충남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많음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높음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의료기관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의료인력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병상이 부족함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이중에서 우선순위를 정하면 의료인력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병상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의료기관 순임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07238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충북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93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중간 정도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매우 높음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모든 요인이 부족함</a:t>
                      </a:r>
                      <a:endParaRPr lang="en-US" altLang="ko-KR" sz="1000" dirty="0">
                        <a:latin typeface="맑은 고딕" panose="020B0500000000000000" pitchFamily="50" charset="-127"/>
                        <a:ea typeface="맑은 고딕" panose="020B0500000000000000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이중에서 우선순위를 정하면 의료인력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병상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의료기관</a:t>
                      </a:r>
                      <a:r>
                        <a:rPr lang="en-US" altLang="ko-KR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맑은 고딕" panose="020B0500000000000000" pitchFamily="50" charset="-127"/>
                          <a:ea typeface="맑은 고딕" panose="020B0500000000000000" pitchFamily="50" charset="-127"/>
                        </a:rPr>
                        <a:t>구급 순임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8413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45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05</a:t>
            </a:r>
            <a:r>
              <a:rPr lang="ko-KR" alt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최종 의견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47" name="Google Shape;247;p12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8" name="Google Shape;248;p12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240;p12">
            <a:extLst>
              <a:ext uri="{FF2B5EF4-FFF2-40B4-BE49-F238E27FC236}">
                <a16:creationId xmlns:a16="http://schemas.microsoft.com/office/drawing/2014/main" id="{5598BDD2-64DB-76B4-F500-321B7EB3B055}"/>
              </a:ext>
            </a:extLst>
          </p:cNvPr>
          <p:cNvSpPr/>
          <p:nvPr/>
        </p:nvSpPr>
        <p:spPr>
          <a:xfrm>
            <a:off x="5410050" y="5029667"/>
            <a:ext cx="1378904" cy="400069"/>
          </a:xfrm>
          <a:custGeom>
            <a:avLst/>
            <a:gdLst/>
            <a:ahLst/>
            <a:cxnLst/>
            <a:rect l="l" t="t" r="r" b="b"/>
            <a:pathLst>
              <a:path w="1378904" h="400110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385011" y="182686"/>
                  <a:pt x="1354173" y="202054"/>
                  <a:pt x="1378904" y="400110"/>
                </a:cubicBezTo>
                <a:cubicBezTo>
                  <a:pt x="1165186" y="419369"/>
                  <a:pt x="1121988" y="375136"/>
                  <a:pt x="946847" y="400110"/>
                </a:cubicBezTo>
                <a:cubicBezTo>
                  <a:pt x="771706" y="425084"/>
                  <a:pt x="608019" y="380906"/>
                  <a:pt x="487213" y="400110"/>
                </a:cubicBezTo>
                <a:cubicBezTo>
                  <a:pt x="366407" y="419314"/>
                  <a:pt x="125470" y="350648"/>
                  <a:pt x="0" y="400110"/>
                </a:cubicBezTo>
                <a:cubicBezTo>
                  <a:pt x="-27583" y="277662"/>
                  <a:pt x="16200" y="190504"/>
                  <a:pt x="0" y="0"/>
                </a:cubicBezTo>
                <a:close/>
              </a:path>
              <a:path w="1378904" h="400110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396035" y="156383"/>
                  <a:pt x="1338174" y="295265"/>
                  <a:pt x="1378904" y="400110"/>
                </a:cubicBezTo>
                <a:cubicBezTo>
                  <a:pt x="1241152" y="447378"/>
                  <a:pt x="1162091" y="399046"/>
                  <a:pt x="946847" y="400110"/>
                </a:cubicBezTo>
                <a:cubicBezTo>
                  <a:pt x="731603" y="401174"/>
                  <a:pt x="667929" y="368391"/>
                  <a:pt x="459635" y="400110"/>
                </a:cubicBezTo>
                <a:cubicBezTo>
                  <a:pt x="251341" y="431829"/>
                  <a:pt x="182292" y="367854"/>
                  <a:pt x="0" y="400110"/>
                </a:cubicBezTo>
                <a:cubicBezTo>
                  <a:pt x="-5197" y="315081"/>
                  <a:pt x="31758" y="8174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lt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강원</a:t>
            </a:r>
            <a:endParaRPr lang="ko-KR" altLang="en-US" sz="1400" b="0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8" name="Google Shape;242;p12">
            <a:extLst>
              <a:ext uri="{FF2B5EF4-FFF2-40B4-BE49-F238E27FC236}">
                <a16:creationId xmlns:a16="http://schemas.microsoft.com/office/drawing/2014/main" id="{94E5D7AB-7278-D748-F461-CCE15AC33F48}"/>
              </a:ext>
            </a:extLst>
          </p:cNvPr>
          <p:cNvSpPr/>
          <p:nvPr/>
        </p:nvSpPr>
        <p:spPr>
          <a:xfrm>
            <a:off x="8692026" y="3572181"/>
            <a:ext cx="1378904" cy="400069"/>
          </a:xfrm>
          <a:custGeom>
            <a:avLst/>
            <a:gdLst/>
            <a:ahLst/>
            <a:cxnLst/>
            <a:rect l="l" t="t" r="r" b="b"/>
            <a:pathLst>
              <a:path w="1378904" h="400110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385011" y="182686"/>
                  <a:pt x="1354173" y="202054"/>
                  <a:pt x="1378904" y="400110"/>
                </a:cubicBezTo>
                <a:cubicBezTo>
                  <a:pt x="1165186" y="419369"/>
                  <a:pt x="1121988" y="375136"/>
                  <a:pt x="946847" y="400110"/>
                </a:cubicBezTo>
                <a:cubicBezTo>
                  <a:pt x="771706" y="425084"/>
                  <a:pt x="608019" y="380906"/>
                  <a:pt x="487213" y="400110"/>
                </a:cubicBezTo>
                <a:cubicBezTo>
                  <a:pt x="366407" y="419314"/>
                  <a:pt x="125470" y="350648"/>
                  <a:pt x="0" y="400110"/>
                </a:cubicBezTo>
                <a:cubicBezTo>
                  <a:pt x="-27583" y="277662"/>
                  <a:pt x="16200" y="190504"/>
                  <a:pt x="0" y="0"/>
                </a:cubicBezTo>
                <a:close/>
              </a:path>
              <a:path w="1378904" h="400110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396035" y="156383"/>
                  <a:pt x="1338174" y="295265"/>
                  <a:pt x="1378904" y="400110"/>
                </a:cubicBezTo>
                <a:cubicBezTo>
                  <a:pt x="1241152" y="447378"/>
                  <a:pt x="1162091" y="399046"/>
                  <a:pt x="946847" y="400110"/>
                </a:cubicBezTo>
                <a:cubicBezTo>
                  <a:pt x="731603" y="401174"/>
                  <a:pt x="667929" y="368391"/>
                  <a:pt x="459635" y="400110"/>
                </a:cubicBezTo>
                <a:cubicBezTo>
                  <a:pt x="251341" y="431829"/>
                  <a:pt x="182292" y="367854"/>
                  <a:pt x="0" y="400110"/>
                </a:cubicBezTo>
                <a:cubicBezTo>
                  <a:pt x="-5197" y="315081"/>
                  <a:pt x="31758" y="81743"/>
                  <a:pt x="0" y="0"/>
                </a:cubicBezTo>
                <a:close/>
              </a:path>
            </a:pathLst>
          </a:custGeom>
          <a:solidFill>
            <a:srgbClr val="77933C"/>
          </a:solidFill>
          <a:ln w="28575" cap="flat" cmpd="sng">
            <a:solidFill>
              <a:srgbClr val="7793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>
                <a:solidFill>
                  <a:schemeClr val="lt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충북</a:t>
            </a:r>
            <a:endParaRPr lang="ko-KR" altLang="en-US" sz="1400" b="0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sp>
        <p:nvSpPr>
          <p:cNvPr id="2" name="Google Shape;237;p12">
            <a:extLst>
              <a:ext uri="{FF2B5EF4-FFF2-40B4-BE49-F238E27FC236}">
                <a16:creationId xmlns:a16="http://schemas.microsoft.com/office/drawing/2014/main" id="{46EC4468-9A01-B58E-7E38-21A495E1894D}"/>
              </a:ext>
            </a:extLst>
          </p:cNvPr>
          <p:cNvSpPr/>
          <p:nvPr/>
        </p:nvSpPr>
        <p:spPr>
          <a:xfrm>
            <a:off x="2138826" y="3572182"/>
            <a:ext cx="1378904" cy="400069"/>
          </a:xfrm>
          <a:custGeom>
            <a:avLst/>
            <a:gdLst/>
            <a:ahLst/>
            <a:cxnLst/>
            <a:rect l="l" t="t" r="r" b="b"/>
            <a:pathLst>
              <a:path w="1378904" h="400110" fill="none" extrusionOk="0">
                <a:moveTo>
                  <a:pt x="0" y="0"/>
                </a:moveTo>
                <a:cubicBezTo>
                  <a:pt x="201788" y="-43251"/>
                  <a:pt x="253044" y="23234"/>
                  <a:pt x="487213" y="0"/>
                </a:cubicBezTo>
                <a:cubicBezTo>
                  <a:pt x="721382" y="-23234"/>
                  <a:pt x="809833" y="50341"/>
                  <a:pt x="960636" y="0"/>
                </a:cubicBezTo>
                <a:cubicBezTo>
                  <a:pt x="1111439" y="-50341"/>
                  <a:pt x="1186040" y="24088"/>
                  <a:pt x="1378904" y="0"/>
                </a:cubicBezTo>
                <a:cubicBezTo>
                  <a:pt x="1385011" y="182686"/>
                  <a:pt x="1354173" y="202054"/>
                  <a:pt x="1378904" y="400110"/>
                </a:cubicBezTo>
                <a:cubicBezTo>
                  <a:pt x="1165186" y="419369"/>
                  <a:pt x="1121988" y="375136"/>
                  <a:pt x="946847" y="400110"/>
                </a:cubicBezTo>
                <a:cubicBezTo>
                  <a:pt x="771706" y="425084"/>
                  <a:pt x="608019" y="380906"/>
                  <a:pt x="487213" y="400110"/>
                </a:cubicBezTo>
                <a:cubicBezTo>
                  <a:pt x="366407" y="419314"/>
                  <a:pt x="125470" y="350648"/>
                  <a:pt x="0" y="400110"/>
                </a:cubicBezTo>
                <a:cubicBezTo>
                  <a:pt x="-27583" y="277662"/>
                  <a:pt x="16200" y="190504"/>
                  <a:pt x="0" y="0"/>
                </a:cubicBezTo>
                <a:close/>
              </a:path>
              <a:path w="1378904" h="400110" extrusionOk="0">
                <a:moveTo>
                  <a:pt x="0" y="0"/>
                </a:moveTo>
                <a:cubicBezTo>
                  <a:pt x="173040" y="-19829"/>
                  <a:pt x="269610" y="36741"/>
                  <a:pt x="445846" y="0"/>
                </a:cubicBezTo>
                <a:cubicBezTo>
                  <a:pt x="622082" y="-36741"/>
                  <a:pt x="746624" y="46317"/>
                  <a:pt x="864113" y="0"/>
                </a:cubicBezTo>
                <a:cubicBezTo>
                  <a:pt x="981602" y="-46317"/>
                  <a:pt x="1198917" y="57917"/>
                  <a:pt x="1378904" y="0"/>
                </a:cubicBezTo>
                <a:cubicBezTo>
                  <a:pt x="1396035" y="156383"/>
                  <a:pt x="1338174" y="295265"/>
                  <a:pt x="1378904" y="400110"/>
                </a:cubicBezTo>
                <a:cubicBezTo>
                  <a:pt x="1241152" y="447378"/>
                  <a:pt x="1162091" y="399046"/>
                  <a:pt x="946847" y="400110"/>
                </a:cubicBezTo>
                <a:cubicBezTo>
                  <a:pt x="731603" y="401174"/>
                  <a:pt x="667929" y="368391"/>
                  <a:pt x="459635" y="400110"/>
                </a:cubicBezTo>
                <a:cubicBezTo>
                  <a:pt x="251341" y="431829"/>
                  <a:pt x="182292" y="367854"/>
                  <a:pt x="0" y="400110"/>
                </a:cubicBezTo>
                <a:cubicBezTo>
                  <a:pt x="-5197" y="315081"/>
                  <a:pt x="31758" y="81743"/>
                  <a:pt x="0" y="0"/>
                </a:cubicBezTo>
                <a:close/>
              </a:path>
            </a:pathLst>
          </a:custGeom>
          <a:solidFill>
            <a:srgbClr val="77933C"/>
          </a:solidFill>
          <a:ln w="28575" cap="flat" cmpd="sng">
            <a:solidFill>
              <a:srgbClr val="7793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altLang="en-US" sz="2000" b="0" i="0" u="none" strike="noStrike" cap="none" dirty="0">
                <a:solidFill>
                  <a:schemeClr val="lt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제주</a:t>
            </a:r>
            <a:endParaRPr lang="ko-KR" altLang="en-US" sz="1400" b="0" i="0" u="none" strike="noStrike" cap="none" dirty="0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4276E5-017C-1043-A92C-8E60C4254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7" t="40556" r="65172" b="40660"/>
          <a:stretch/>
        </p:blipFill>
        <p:spPr>
          <a:xfrm>
            <a:off x="1928278" y="1946998"/>
            <a:ext cx="1800000" cy="1123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DA85F8-F137-A060-7068-E1FF5132B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478" y="1601390"/>
            <a:ext cx="1800000" cy="18145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1AF462-5809-BC92-AD9D-AED1AE833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878" y="307029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3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</a:t>
            </a: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5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향후</a:t>
            </a:r>
            <a:r>
              <a:rPr 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과제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59" name="Google Shape;259;p14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" name="Google Shape;260;p14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55;p14">
            <a:extLst>
              <a:ext uri="{FF2B5EF4-FFF2-40B4-BE49-F238E27FC236}">
                <a16:creationId xmlns:a16="http://schemas.microsoft.com/office/drawing/2014/main" id="{60B8DCF7-618C-E850-2921-4B4750B5B483}"/>
              </a:ext>
            </a:extLst>
          </p:cNvPr>
          <p:cNvSpPr/>
          <p:nvPr/>
        </p:nvSpPr>
        <p:spPr>
          <a:xfrm>
            <a:off x="2324878" y="4918229"/>
            <a:ext cx="7560000" cy="1228673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심장질환을 가진 사람의 데이터가 더 많이 필요</a:t>
            </a:r>
            <a:endParaRPr lang="en-US" altLang="ko-KR" sz="1800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buSzPts val="1800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각 특성에 대한 수치형 데이터가 필요</a:t>
            </a:r>
            <a:endParaRPr lang="en-US" altLang="ko-KR" sz="1800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134528-55AE-3544-B27F-9947A7EB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40" y="2577979"/>
            <a:ext cx="9246075" cy="2101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5FF113-BA5B-11FE-C683-9364C1C1E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"/>
          <a:stretch/>
        </p:blipFill>
        <p:spPr>
          <a:xfrm>
            <a:off x="1522804" y="1172737"/>
            <a:ext cx="9164148" cy="11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01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</a:t>
            </a: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5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향후</a:t>
            </a:r>
            <a:r>
              <a:rPr 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과제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59" name="Google Shape;259;p14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" name="Google Shape;260;p14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F4D0BEB-CB19-CDB0-C293-9BB2B2BB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878" y="1269250"/>
            <a:ext cx="4860000" cy="3240000"/>
          </a:xfrm>
          <a:prstGeom prst="rect">
            <a:avLst/>
          </a:prstGeom>
        </p:spPr>
      </p:pic>
      <p:sp>
        <p:nvSpPr>
          <p:cNvPr id="3" name="Google Shape;255;p14">
            <a:extLst>
              <a:ext uri="{FF2B5EF4-FFF2-40B4-BE49-F238E27FC236}">
                <a16:creationId xmlns:a16="http://schemas.microsoft.com/office/drawing/2014/main" id="{60B8DCF7-618C-E850-2921-4B4750B5B483}"/>
              </a:ext>
            </a:extLst>
          </p:cNvPr>
          <p:cNvSpPr/>
          <p:nvPr/>
        </p:nvSpPr>
        <p:spPr>
          <a:xfrm>
            <a:off x="2324878" y="4918229"/>
            <a:ext cx="7560000" cy="1228673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10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만 명 당 심장질환위험군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심장질환사망자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심장장애 평균화 그래프</a:t>
            </a:r>
            <a:endParaRPr lang="en-US" altLang="ko-KR" sz="1800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ctr">
              <a:buSzPts val="1800"/>
            </a:pP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세 요인별로 지역 내 편차가 너무 커서 해석이 어려움</a:t>
            </a:r>
            <a:endParaRPr lang="en-US" altLang="ko-KR" sz="1800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343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</a:t>
            </a: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5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향후</a:t>
            </a:r>
            <a:r>
              <a:rPr 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과제</a:t>
            </a:r>
            <a:endParaRPr lang="ko-KR" altLang="en-US" sz="1800" b="0" i="0" u="none" strike="noStrike" cap="none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  <a:sym typeface="Arial"/>
            </a:endParaRPr>
          </a:p>
        </p:txBody>
      </p:sp>
      <p:cxnSp>
        <p:nvCxnSpPr>
          <p:cNvPr id="259" name="Google Shape;259;p14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" name="Google Shape;260;p14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255;p14">
            <a:extLst>
              <a:ext uri="{FF2B5EF4-FFF2-40B4-BE49-F238E27FC236}">
                <a16:creationId xmlns:a16="http://schemas.microsoft.com/office/drawing/2014/main" id="{60B8DCF7-618C-E850-2921-4B4750B5B483}"/>
              </a:ext>
            </a:extLst>
          </p:cNvPr>
          <p:cNvSpPr/>
          <p:nvPr/>
        </p:nvSpPr>
        <p:spPr>
          <a:xfrm>
            <a:off x="2324878" y="4918229"/>
            <a:ext cx="7560000" cy="1228673"/>
          </a:xfrm>
          <a:custGeom>
            <a:avLst/>
            <a:gdLst/>
            <a:ahLst/>
            <a:cxnLst/>
            <a:rect l="l" t="t" r="r" b="b"/>
            <a:pathLst>
              <a:path w="2230662" h="3528391" fill="none" extrusionOk="0">
                <a:moveTo>
                  <a:pt x="0" y="0"/>
                </a:moveTo>
                <a:cubicBezTo>
                  <a:pt x="204041" y="-5856"/>
                  <a:pt x="314892" y="-24019"/>
                  <a:pt x="535359" y="0"/>
                </a:cubicBezTo>
                <a:cubicBezTo>
                  <a:pt x="755826" y="24019"/>
                  <a:pt x="882084" y="-21222"/>
                  <a:pt x="1048411" y="0"/>
                </a:cubicBezTo>
                <a:cubicBezTo>
                  <a:pt x="1214738" y="21222"/>
                  <a:pt x="1445251" y="27791"/>
                  <a:pt x="1628383" y="0"/>
                </a:cubicBezTo>
                <a:cubicBezTo>
                  <a:pt x="1811515" y="-27791"/>
                  <a:pt x="1983279" y="477"/>
                  <a:pt x="2230662" y="0"/>
                </a:cubicBezTo>
                <a:lnTo>
                  <a:pt x="2230662" y="0"/>
                </a:lnTo>
                <a:cubicBezTo>
                  <a:pt x="2206303" y="136396"/>
                  <a:pt x="2225906" y="306309"/>
                  <a:pt x="2230662" y="588065"/>
                </a:cubicBezTo>
                <a:cubicBezTo>
                  <a:pt x="2235418" y="869822"/>
                  <a:pt x="2216582" y="876056"/>
                  <a:pt x="2230662" y="1105563"/>
                </a:cubicBezTo>
                <a:cubicBezTo>
                  <a:pt x="2244742" y="1335070"/>
                  <a:pt x="2220691" y="1468713"/>
                  <a:pt x="2230662" y="1728912"/>
                </a:cubicBezTo>
                <a:cubicBezTo>
                  <a:pt x="2240633" y="1989111"/>
                  <a:pt x="2216199" y="2118767"/>
                  <a:pt x="2230662" y="2246409"/>
                </a:cubicBezTo>
                <a:cubicBezTo>
                  <a:pt x="2245125" y="2374051"/>
                  <a:pt x="2234697" y="2623892"/>
                  <a:pt x="2230662" y="2869758"/>
                </a:cubicBezTo>
                <a:cubicBezTo>
                  <a:pt x="2226627" y="3115624"/>
                  <a:pt x="2224214" y="3315414"/>
                  <a:pt x="2230662" y="3528391"/>
                </a:cubicBezTo>
                <a:lnTo>
                  <a:pt x="2230662" y="3528391"/>
                </a:lnTo>
                <a:cubicBezTo>
                  <a:pt x="1941656" y="3527573"/>
                  <a:pt x="1841922" y="3544808"/>
                  <a:pt x="1650690" y="3528391"/>
                </a:cubicBezTo>
                <a:cubicBezTo>
                  <a:pt x="1459458" y="3511974"/>
                  <a:pt x="1240369" y="3523249"/>
                  <a:pt x="1070718" y="3528391"/>
                </a:cubicBezTo>
                <a:cubicBezTo>
                  <a:pt x="901067" y="3533533"/>
                  <a:pt x="342419" y="3502266"/>
                  <a:pt x="0" y="3528391"/>
                </a:cubicBezTo>
                <a:lnTo>
                  <a:pt x="0" y="3528391"/>
                </a:lnTo>
                <a:cubicBezTo>
                  <a:pt x="-6437" y="3333357"/>
                  <a:pt x="15698" y="3111833"/>
                  <a:pt x="0" y="2975610"/>
                </a:cubicBezTo>
                <a:cubicBezTo>
                  <a:pt x="-15698" y="2839387"/>
                  <a:pt x="-22083" y="2594186"/>
                  <a:pt x="0" y="2352261"/>
                </a:cubicBezTo>
                <a:cubicBezTo>
                  <a:pt x="22083" y="2110336"/>
                  <a:pt x="-18182" y="1968332"/>
                  <a:pt x="0" y="1834763"/>
                </a:cubicBezTo>
                <a:cubicBezTo>
                  <a:pt x="18182" y="1701194"/>
                  <a:pt x="26504" y="1511723"/>
                  <a:pt x="0" y="1246698"/>
                </a:cubicBezTo>
                <a:cubicBezTo>
                  <a:pt x="-26504" y="981674"/>
                  <a:pt x="7233" y="813969"/>
                  <a:pt x="0" y="623349"/>
                </a:cubicBezTo>
                <a:cubicBezTo>
                  <a:pt x="-7233" y="432729"/>
                  <a:pt x="24436" y="277477"/>
                  <a:pt x="0" y="0"/>
                </a:cubicBezTo>
                <a:close/>
              </a:path>
              <a:path w="2230662" h="3528391" extrusionOk="0">
                <a:moveTo>
                  <a:pt x="0" y="0"/>
                </a:moveTo>
                <a:cubicBezTo>
                  <a:pt x="247335" y="20253"/>
                  <a:pt x="320430" y="9416"/>
                  <a:pt x="535359" y="0"/>
                </a:cubicBezTo>
                <a:cubicBezTo>
                  <a:pt x="750288" y="-9416"/>
                  <a:pt x="829898" y="-10077"/>
                  <a:pt x="1026105" y="0"/>
                </a:cubicBezTo>
                <a:cubicBezTo>
                  <a:pt x="1222312" y="10077"/>
                  <a:pt x="1465092" y="9677"/>
                  <a:pt x="1628383" y="0"/>
                </a:cubicBezTo>
                <a:cubicBezTo>
                  <a:pt x="1791674" y="-9677"/>
                  <a:pt x="2072582" y="-639"/>
                  <a:pt x="2230662" y="0"/>
                </a:cubicBezTo>
                <a:lnTo>
                  <a:pt x="2230662" y="0"/>
                </a:lnTo>
                <a:cubicBezTo>
                  <a:pt x="2239256" y="274299"/>
                  <a:pt x="2244734" y="393854"/>
                  <a:pt x="2230662" y="552781"/>
                </a:cubicBezTo>
                <a:cubicBezTo>
                  <a:pt x="2216590" y="711708"/>
                  <a:pt x="2250534" y="890299"/>
                  <a:pt x="2230662" y="1070279"/>
                </a:cubicBezTo>
                <a:cubicBezTo>
                  <a:pt x="2210790" y="1250259"/>
                  <a:pt x="2240183" y="1378559"/>
                  <a:pt x="2230662" y="1658344"/>
                </a:cubicBezTo>
                <a:cubicBezTo>
                  <a:pt x="2221141" y="1938129"/>
                  <a:pt x="2215925" y="1965145"/>
                  <a:pt x="2230662" y="2246409"/>
                </a:cubicBezTo>
                <a:cubicBezTo>
                  <a:pt x="2245399" y="2527673"/>
                  <a:pt x="2240205" y="2544844"/>
                  <a:pt x="2230662" y="2763906"/>
                </a:cubicBezTo>
                <a:cubicBezTo>
                  <a:pt x="2221119" y="2982968"/>
                  <a:pt x="2264889" y="3308836"/>
                  <a:pt x="2230662" y="3528391"/>
                </a:cubicBezTo>
                <a:lnTo>
                  <a:pt x="2230662" y="3528391"/>
                </a:lnTo>
                <a:cubicBezTo>
                  <a:pt x="2045235" y="3507087"/>
                  <a:pt x="1906260" y="3508206"/>
                  <a:pt x="1672997" y="3528391"/>
                </a:cubicBezTo>
                <a:cubicBezTo>
                  <a:pt x="1439734" y="3548576"/>
                  <a:pt x="1333260" y="3551959"/>
                  <a:pt x="1137638" y="3528391"/>
                </a:cubicBezTo>
                <a:cubicBezTo>
                  <a:pt x="942016" y="3504823"/>
                  <a:pt x="675500" y="3521158"/>
                  <a:pt x="535359" y="3528391"/>
                </a:cubicBezTo>
                <a:cubicBezTo>
                  <a:pt x="395218" y="3535624"/>
                  <a:pt x="235926" y="3511299"/>
                  <a:pt x="0" y="3528391"/>
                </a:cubicBezTo>
                <a:lnTo>
                  <a:pt x="0" y="3528391"/>
                </a:lnTo>
                <a:cubicBezTo>
                  <a:pt x="-20486" y="3298447"/>
                  <a:pt x="6263" y="3266616"/>
                  <a:pt x="0" y="3010894"/>
                </a:cubicBezTo>
                <a:cubicBezTo>
                  <a:pt x="-6263" y="2755172"/>
                  <a:pt x="17798" y="2606095"/>
                  <a:pt x="0" y="2422828"/>
                </a:cubicBezTo>
                <a:cubicBezTo>
                  <a:pt x="-17798" y="2239561"/>
                  <a:pt x="-13641" y="2092512"/>
                  <a:pt x="0" y="1870047"/>
                </a:cubicBezTo>
                <a:cubicBezTo>
                  <a:pt x="13641" y="1647582"/>
                  <a:pt x="9293" y="1624335"/>
                  <a:pt x="0" y="1387834"/>
                </a:cubicBezTo>
                <a:cubicBezTo>
                  <a:pt x="-9293" y="1151333"/>
                  <a:pt x="-7890" y="1110779"/>
                  <a:pt x="0" y="870336"/>
                </a:cubicBezTo>
                <a:cubicBezTo>
                  <a:pt x="7890" y="629893"/>
                  <a:pt x="-6924" y="31416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12700" dir="2700000" sx="101000" sy="101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r>
              <a:rPr lang="ko-KR" altLang="en-US" sz="1800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시군구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단위로 더 세부적인 분석 필요 </a:t>
            </a:r>
            <a:endParaRPr lang="en-US" altLang="ko-KR" sz="1800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920BCC-B0CA-633E-C96F-1FFBD50D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13" y="3086547"/>
            <a:ext cx="8369730" cy="13145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B316C4-BFFE-7D65-690C-DC30A6BB13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83" t="31512" r="27518" b="14999"/>
          <a:stretch/>
        </p:blipFill>
        <p:spPr>
          <a:xfrm>
            <a:off x="5103762" y="1089025"/>
            <a:ext cx="198447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7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aa009bc43_1_8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01</a:t>
            </a:r>
            <a:r>
              <a:rPr lang="ko-KR" altLang="en-US" sz="1800" b="0" i="0" u="none" strike="noStrike" cap="none" dirty="0">
                <a:solidFill>
                  <a:srgbClr val="7B7B7B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+mn-ea"/>
                <a:ea typeface="+mn-ea"/>
              </a:rPr>
              <a:t>프로젝트 배경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cxnSp>
        <p:nvCxnSpPr>
          <p:cNvPr id="124" name="Google Shape;124;g1caa009bc43_1_8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g1caa009bc43_1_8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그림 12" descr="텍스트, 풍차이(가) 표시된 사진&#10;&#10;자동 생성된 설명">
            <a:extLst>
              <a:ext uri="{FF2B5EF4-FFF2-40B4-BE49-F238E27FC236}">
                <a16:creationId xmlns:a16="http://schemas.microsoft.com/office/drawing/2014/main" id="{CDBD4BC6-BD6E-171F-A960-78EE654D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36" y="1701701"/>
            <a:ext cx="6120000" cy="3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3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5AEFAD-164E-E30E-34A9-5417E93EBD59}"/>
              </a:ext>
            </a:extLst>
          </p:cNvPr>
          <p:cNvGrpSpPr/>
          <p:nvPr/>
        </p:nvGrpSpPr>
        <p:grpSpPr>
          <a:xfrm>
            <a:off x="4087286" y="2080535"/>
            <a:ext cx="4017431" cy="176445"/>
            <a:chOff x="2301280" y="2659207"/>
            <a:chExt cx="7214475" cy="0"/>
          </a:xfrm>
        </p:grpSpPr>
        <p:cxnSp>
          <p:nvCxnSpPr>
            <p:cNvPr id="3" name="Google Shape;102;p2">
              <a:extLst>
                <a:ext uri="{FF2B5EF4-FFF2-40B4-BE49-F238E27FC236}">
                  <a16:creationId xmlns:a16="http://schemas.microsoft.com/office/drawing/2014/main" id="{3C4E91F3-6BD9-4284-D834-EE856EC20E84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" name="Google Shape;103;p2">
              <a:extLst>
                <a:ext uri="{FF2B5EF4-FFF2-40B4-BE49-F238E27FC236}">
                  <a16:creationId xmlns:a16="http://schemas.microsoft.com/office/drawing/2014/main" id="{D178EBC9-448F-F915-CCEE-D511F55F66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Google Shape;110;p2">
            <a:extLst>
              <a:ext uri="{FF2B5EF4-FFF2-40B4-BE49-F238E27FC236}">
                <a16:creationId xmlns:a16="http://schemas.microsoft.com/office/drawing/2014/main" id="{43299443-A49B-3F14-FA8D-EE7895FE9CE0}"/>
              </a:ext>
            </a:extLst>
          </p:cNvPr>
          <p:cNvSpPr txBox="1"/>
          <p:nvPr/>
        </p:nvSpPr>
        <p:spPr>
          <a:xfrm>
            <a:off x="5375850" y="2286572"/>
            <a:ext cx="14403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60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06</a:t>
            </a:r>
            <a:endParaRPr lang="ko-KR" altLang="en-US" sz="6000" b="0" i="0" u="none" strike="noStrike" cap="none">
              <a:solidFill>
                <a:srgbClr val="000000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07EF749-7B2F-4D4F-0FE4-66D2DCB38B9F}"/>
              </a:ext>
            </a:extLst>
          </p:cNvPr>
          <p:cNvGrpSpPr/>
          <p:nvPr/>
        </p:nvGrpSpPr>
        <p:grpSpPr>
          <a:xfrm flipH="1">
            <a:off x="4087284" y="4615398"/>
            <a:ext cx="4017431" cy="176445"/>
            <a:chOff x="2301280" y="2659207"/>
            <a:chExt cx="7214475" cy="0"/>
          </a:xfrm>
        </p:grpSpPr>
        <p:cxnSp>
          <p:nvCxnSpPr>
            <p:cNvPr id="21" name="Google Shape;102;p2">
              <a:extLst>
                <a:ext uri="{FF2B5EF4-FFF2-40B4-BE49-F238E27FC236}">
                  <a16:creationId xmlns:a16="http://schemas.microsoft.com/office/drawing/2014/main" id="{5DB26076-A518-02D4-4598-ADE47CB6B392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103;p2">
              <a:extLst>
                <a:ext uri="{FF2B5EF4-FFF2-40B4-BE49-F238E27FC236}">
                  <a16:creationId xmlns:a16="http://schemas.microsoft.com/office/drawing/2014/main" id="{3DD26130-8FDE-D4C1-FB80-D57C2366ED2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3B331D-5DA4-98F7-F714-041180050A46}"/>
              </a:ext>
            </a:extLst>
          </p:cNvPr>
          <p:cNvSpPr txBox="1"/>
          <p:nvPr/>
        </p:nvSpPr>
        <p:spPr>
          <a:xfrm>
            <a:off x="3047144" y="3558723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느낀 점</a:t>
            </a:r>
            <a:endParaRPr lang="ko-KR" altLang="en-US" sz="2800"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481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3200"/>
            </a:pPr>
            <a:r>
              <a:rPr lang="en-US" sz="3200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06</a:t>
            </a:r>
            <a:r>
              <a:rPr lang="en-US" sz="1800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</a:t>
            </a:r>
            <a:r>
              <a:rPr lang="ko-KR" altLang="en-US" sz="180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느낀점</a:t>
            </a:r>
            <a:endParaRPr lang="ko-KR" altLang="en-US" sz="180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6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223;p10">
            <a:extLst>
              <a:ext uri="{FF2B5EF4-FFF2-40B4-BE49-F238E27FC236}">
                <a16:creationId xmlns:a16="http://schemas.microsoft.com/office/drawing/2014/main" id="{19367CFC-FD5D-A489-C3EE-9C535D28D768}"/>
              </a:ext>
            </a:extLst>
          </p:cNvPr>
          <p:cNvSpPr/>
          <p:nvPr/>
        </p:nvSpPr>
        <p:spPr>
          <a:xfrm>
            <a:off x="1527438" y="1166448"/>
            <a:ext cx="1944216" cy="454137"/>
          </a:xfrm>
          <a:custGeom>
            <a:avLst/>
            <a:gdLst/>
            <a:ahLst/>
            <a:cxnLst/>
            <a:rect l="l" t="t" r="r" b="b"/>
            <a:pathLst>
              <a:path w="1944216" h="1490553" fill="none" extrusionOk="0">
                <a:moveTo>
                  <a:pt x="0" y="0"/>
                </a:moveTo>
                <a:cubicBezTo>
                  <a:pt x="155849" y="-33242"/>
                  <a:pt x="305073" y="24558"/>
                  <a:pt x="524938" y="0"/>
                </a:cubicBezTo>
                <a:cubicBezTo>
                  <a:pt x="744803" y="-24558"/>
                  <a:pt x="878955" y="3033"/>
                  <a:pt x="1030434" y="0"/>
                </a:cubicBezTo>
                <a:cubicBezTo>
                  <a:pt x="1181913" y="-3033"/>
                  <a:pt x="1594936" y="28087"/>
                  <a:pt x="1944216" y="0"/>
                </a:cubicBezTo>
                <a:cubicBezTo>
                  <a:pt x="1965492" y="124189"/>
                  <a:pt x="1895106" y="304532"/>
                  <a:pt x="1944216" y="452134"/>
                </a:cubicBezTo>
                <a:cubicBezTo>
                  <a:pt x="1993326" y="599736"/>
                  <a:pt x="1904047" y="740037"/>
                  <a:pt x="1944216" y="978796"/>
                </a:cubicBezTo>
                <a:cubicBezTo>
                  <a:pt x="1984385" y="1217555"/>
                  <a:pt x="1889119" y="1301441"/>
                  <a:pt x="1944216" y="1490553"/>
                </a:cubicBezTo>
                <a:cubicBezTo>
                  <a:pt x="1724965" y="1506914"/>
                  <a:pt x="1712726" y="1456980"/>
                  <a:pt x="1497046" y="1490553"/>
                </a:cubicBezTo>
                <a:cubicBezTo>
                  <a:pt x="1281366" y="1524126"/>
                  <a:pt x="1129199" y="1444040"/>
                  <a:pt x="1030434" y="1490553"/>
                </a:cubicBezTo>
                <a:cubicBezTo>
                  <a:pt x="931669" y="1537066"/>
                  <a:pt x="733585" y="1489589"/>
                  <a:pt x="602707" y="1490553"/>
                </a:cubicBezTo>
                <a:cubicBezTo>
                  <a:pt x="471829" y="1491517"/>
                  <a:pt x="277545" y="1463897"/>
                  <a:pt x="0" y="1490553"/>
                </a:cubicBezTo>
                <a:cubicBezTo>
                  <a:pt x="-8781" y="1266835"/>
                  <a:pt x="54401" y="1167266"/>
                  <a:pt x="0" y="978796"/>
                </a:cubicBezTo>
                <a:cubicBezTo>
                  <a:pt x="-54401" y="790326"/>
                  <a:pt x="24972" y="660705"/>
                  <a:pt x="0" y="526662"/>
                </a:cubicBezTo>
                <a:cubicBezTo>
                  <a:pt x="-24972" y="392619"/>
                  <a:pt x="46753" y="225313"/>
                  <a:pt x="0" y="0"/>
                </a:cubicBezTo>
                <a:close/>
              </a:path>
              <a:path w="1944216" h="1490553" extrusionOk="0">
                <a:moveTo>
                  <a:pt x="0" y="0"/>
                </a:moveTo>
                <a:cubicBezTo>
                  <a:pt x="159228" y="-29550"/>
                  <a:pt x="357342" y="17947"/>
                  <a:pt x="466612" y="0"/>
                </a:cubicBezTo>
                <a:cubicBezTo>
                  <a:pt x="575882" y="-17947"/>
                  <a:pt x="752388" y="19375"/>
                  <a:pt x="894339" y="0"/>
                </a:cubicBezTo>
                <a:cubicBezTo>
                  <a:pt x="1036290" y="-19375"/>
                  <a:pt x="1297847" y="32925"/>
                  <a:pt x="1419278" y="0"/>
                </a:cubicBezTo>
                <a:cubicBezTo>
                  <a:pt x="1540709" y="-32925"/>
                  <a:pt x="1755190" y="44070"/>
                  <a:pt x="1944216" y="0"/>
                </a:cubicBezTo>
                <a:cubicBezTo>
                  <a:pt x="2000611" y="129001"/>
                  <a:pt x="1892778" y="332592"/>
                  <a:pt x="1944216" y="481945"/>
                </a:cubicBezTo>
                <a:cubicBezTo>
                  <a:pt x="1995654" y="631299"/>
                  <a:pt x="1908204" y="821086"/>
                  <a:pt x="1944216" y="948985"/>
                </a:cubicBezTo>
                <a:cubicBezTo>
                  <a:pt x="1980228" y="1076884"/>
                  <a:pt x="1897269" y="1312396"/>
                  <a:pt x="1944216" y="1490553"/>
                </a:cubicBezTo>
                <a:cubicBezTo>
                  <a:pt x="1803609" y="1498764"/>
                  <a:pt x="1666887" y="1473862"/>
                  <a:pt x="1458162" y="1490553"/>
                </a:cubicBezTo>
                <a:cubicBezTo>
                  <a:pt x="1249437" y="1507244"/>
                  <a:pt x="1147239" y="1463261"/>
                  <a:pt x="1030434" y="1490553"/>
                </a:cubicBezTo>
                <a:cubicBezTo>
                  <a:pt x="913629" y="1517845"/>
                  <a:pt x="646082" y="1450025"/>
                  <a:pt x="544380" y="1490553"/>
                </a:cubicBezTo>
                <a:cubicBezTo>
                  <a:pt x="442678" y="1531081"/>
                  <a:pt x="191301" y="1452775"/>
                  <a:pt x="0" y="1490553"/>
                </a:cubicBezTo>
                <a:cubicBezTo>
                  <a:pt x="-20626" y="1376355"/>
                  <a:pt x="9593" y="1128918"/>
                  <a:pt x="0" y="1008608"/>
                </a:cubicBezTo>
                <a:cubicBezTo>
                  <a:pt x="-9593" y="888299"/>
                  <a:pt x="32979" y="628212"/>
                  <a:pt x="0" y="526662"/>
                </a:cubicBezTo>
                <a:cubicBezTo>
                  <a:pt x="-32979" y="425112"/>
                  <a:pt x="37068" y="123139"/>
                  <a:pt x="0" y="0"/>
                </a:cubicBezTo>
                <a:close/>
              </a:path>
            </a:pathLst>
          </a:custGeom>
          <a:noFill/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박민정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3" name="Google Shape;224;p10">
            <a:extLst>
              <a:ext uri="{FF2B5EF4-FFF2-40B4-BE49-F238E27FC236}">
                <a16:creationId xmlns:a16="http://schemas.microsoft.com/office/drawing/2014/main" id="{9B343C30-973C-BD07-28A8-47F46F264D2B}"/>
              </a:ext>
            </a:extLst>
          </p:cNvPr>
          <p:cNvSpPr/>
          <p:nvPr/>
        </p:nvSpPr>
        <p:spPr>
          <a:xfrm>
            <a:off x="1329546" y="1895530"/>
            <a:ext cx="2340000" cy="348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원데이터를 정리하고 시각화하고 모델을 작성하는 일련의 과정을 겪으면서 데이터 분석의 과정에 대해 더 잘 이해할 수 있는 시간이었습니다</a:t>
            </a:r>
            <a:r>
              <a:rPr lang="en-US" altLang="ko-KR" sz="1400" b="0" i="0" u="none" strike="noStrike" cap="none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.</a:t>
            </a: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 </a:t>
            </a:r>
            <a:endParaRPr lang="en-US" altLang="ko-KR" sz="1400" b="0" i="0" u="none" strike="noStrike" cap="none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주제 탐색할 때 나왔던 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다른 주제에 대해서도 분석을 진행해보고 싶습니다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.</a:t>
            </a:r>
          </a:p>
          <a:p>
            <a:pPr marL="0" marR="0" lvl="0" indent="0" algn="just" rtl="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한 달 좀 넘는 시간 동안 열심히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도와주신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강사님과 팀원에게 감사 드립니다</a:t>
            </a:r>
            <a:r>
              <a:rPr lang="en-US" altLang="ko-KR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.</a:t>
            </a:r>
          </a:p>
        </p:txBody>
      </p:sp>
      <p:sp>
        <p:nvSpPr>
          <p:cNvPr id="12" name="Google Shape;223;p10">
            <a:extLst>
              <a:ext uri="{FF2B5EF4-FFF2-40B4-BE49-F238E27FC236}">
                <a16:creationId xmlns:a16="http://schemas.microsoft.com/office/drawing/2014/main" id="{B20D1C02-5E03-6979-8F3D-F31834F42253}"/>
              </a:ext>
            </a:extLst>
          </p:cNvPr>
          <p:cNvSpPr/>
          <p:nvPr/>
        </p:nvSpPr>
        <p:spPr>
          <a:xfrm>
            <a:off x="5127505" y="1166448"/>
            <a:ext cx="1944216" cy="454137"/>
          </a:xfrm>
          <a:custGeom>
            <a:avLst/>
            <a:gdLst/>
            <a:ahLst/>
            <a:cxnLst/>
            <a:rect l="l" t="t" r="r" b="b"/>
            <a:pathLst>
              <a:path w="1944216" h="1490553" fill="none" extrusionOk="0">
                <a:moveTo>
                  <a:pt x="0" y="0"/>
                </a:moveTo>
                <a:cubicBezTo>
                  <a:pt x="155849" y="-33242"/>
                  <a:pt x="305073" y="24558"/>
                  <a:pt x="524938" y="0"/>
                </a:cubicBezTo>
                <a:cubicBezTo>
                  <a:pt x="744803" y="-24558"/>
                  <a:pt x="878955" y="3033"/>
                  <a:pt x="1030434" y="0"/>
                </a:cubicBezTo>
                <a:cubicBezTo>
                  <a:pt x="1181913" y="-3033"/>
                  <a:pt x="1594936" y="28087"/>
                  <a:pt x="1944216" y="0"/>
                </a:cubicBezTo>
                <a:cubicBezTo>
                  <a:pt x="1965492" y="124189"/>
                  <a:pt x="1895106" y="304532"/>
                  <a:pt x="1944216" y="452134"/>
                </a:cubicBezTo>
                <a:cubicBezTo>
                  <a:pt x="1993326" y="599736"/>
                  <a:pt x="1904047" y="740037"/>
                  <a:pt x="1944216" y="978796"/>
                </a:cubicBezTo>
                <a:cubicBezTo>
                  <a:pt x="1984385" y="1217555"/>
                  <a:pt x="1889119" y="1301441"/>
                  <a:pt x="1944216" y="1490553"/>
                </a:cubicBezTo>
                <a:cubicBezTo>
                  <a:pt x="1724965" y="1506914"/>
                  <a:pt x="1712726" y="1456980"/>
                  <a:pt x="1497046" y="1490553"/>
                </a:cubicBezTo>
                <a:cubicBezTo>
                  <a:pt x="1281366" y="1524126"/>
                  <a:pt x="1129199" y="1444040"/>
                  <a:pt x="1030434" y="1490553"/>
                </a:cubicBezTo>
                <a:cubicBezTo>
                  <a:pt x="931669" y="1537066"/>
                  <a:pt x="733585" y="1489589"/>
                  <a:pt x="602707" y="1490553"/>
                </a:cubicBezTo>
                <a:cubicBezTo>
                  <a:pt x="471829" y="1491517"/>
                  <a:pt x="277545" y="1463897"/>
                  <a:pt x="0" y="1490553"/>
                </a:cubicBezTo>
                <a:cubicBezTo>
                  <a:pt x="-8781" y="1266835"/>
                  <a:pt x="54401" y="1167266"/>
                  <a:pt x="0" y="978796"/>
                </a:cubicBezTo>
                <a:cubicBezTo>
                  <a:pt x="-54401" y="790326"/>
                  <a:pt x="24972" y="660705"/>
                  <a:pt x="0" y="526662"/>
                </a:cubicBezTo>
                <a:cubicBezTo>
                  <a:pt x="-24972" y="392619"/>
                  <a:pt x="46753" y="225313"/>
                  <a:pt x="0" y="0"/>
                </a:cubicBezTo>
                <a:close/>
              </a:path>
              <a:path w="1944216" h="1490553" extrusionOk="0">
                <a:moveTo>
                  <a:pt x="0" y="0"/>
                </a:moveTo>
                <a:cubicBezTo>
                  <a:pt x="159228" y="-29550"/>
                  <a:pt x="357342" y="17947"/>
                  <a:pt x="466612" y="0"/>
                </a:cubicBezTo>
                <a:cubicBezTo>
                  <a:pt x="575882" y="-17947"/>
                  <a:pt x="752388" y="19375"/>
                  <a:pt x="894339" y="0"/>
                </a:cubicBezTo>
                <a:cubicBezTo>
                  <a:pt x="1036290" y="-19375"/>
                  <a:pt x="1297847" y="32925"/>
                  <a:pt x="1419278" y="0"/>
                </a:cubicBezTo>
                <a:cubicBezTo>
                  <a:pt x="1540709" y="-32925"/>
                  <a:pt x="1755190" y="44070"/>
                  <a:pt x="1944216" y="0"/>
                </a:cubicBezTo>
                <a:cubicBezTo>
                  <a:pt x="2000611" y="129001"/>
                  <a:pt x="1892778" y="332592"/>
                  <a:pt x="1944216" y="481945"/>
                </a:cubicBezTo>
                <a:cubicBezTo>
                  <a:pt x="1995654" y="631299"/>
                  <a:pt x="1908204" y="821086"/>
                  <a:pt x="1944216" y="948985"/>
                </a:cubicBezTo>
                <a:cubicBezTo>
                  <a:pt x="1980228" y="1076884"/>
                  <a:pt x="1897269" y="1312396"/>
                  <a:pt x="1944216" y="1490553"/>
                </a:cubicBezTo>
                <a:cubicBezTo>
                  <a:pt x="1803609" y="1498764"/>
                  <a:pt x="1666887" y="1473862"/>
                  <a:pt x="1458162" y="1490553"/>
                </a:cubicBezTo>
                <a:cubicBezTo>
                  <a:pt x="1249437" y="1507244"/>
                  <a:pt x="1147239" y="1463261"/>
                  <a:pt x="1030434" y="1490553"/>
                </a:cubicBezTo>
                <a:cubicBezTo>
                  <a:pt x="913629" y="1517845"/>
                  <a:pt x="646082" y="1450025"/>
                  <a:pt x="544380" y="1490553"/>
                </a:cubicBezTo>
                <a:cubicBezTo>
                  <a:pt x="442678" y="1531081"/>
                  <a:pt x="191301" y="1452775"/>
                  <a:pt x="0" y="1490553"/>
                </a:cubicBezTo>
                <a:cubicBezTo>
                  <a:pt x="-20626" y="1376355"/>
                  <a:pt x="9593" y="1128918"/>
                  <a:pt x="0" y="1008608"/>
                </a:cubicBezTo>
                <a:cubicBezTo>
                  <a:pt x="-9593" y="888299"/>
                  <a:pt x="32979" y="628212"/>
                  <a:pt x="0" y="526662"/>
                </a:cubicBezTo>
                <a:cubicBezTo>
                  <a:pt x="-32979" y="425112"/>
                  <a:pt x="37068" y="123139"/>
                  <a:pt x="0" y="0"/>
                </a:cubicBezTo>
                <a:close/>
              </a:path>
            </a:pathLst>
          </a:custGeom>
          <a:noFill/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서대훈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13" name="Google Shape;224;p10">
            <a:extLst>
              <a:ext uri="{FF2B5EF4-FFF2-40B4-BE49-F238E27FC236}">
                <a16:creationId xmlns:a16="http://schemas.microsoft.com/office/drawing/2014/main" id="{F511E7A9-E339-CFB9-1E08-61CC9942DACE}"/>
              </a:ext>
            </a:extLst>
          </p:cNvPr>
          <p:cNvSpPr/>
          <p:nvPr/>
        </p:nvSpPr>
        <p:spPr>
          <a:xfrm>
            <a:off x="4926000" y="1895530"/>
            <a:ext cx="2340000" cy="374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 latinLnBrk="1">
              <a:buSzPts val="1400"/>
            </a:pP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수업에서 배운 내용을 활용해 실생활에 적용해볼 수 있는 프로젝트라 생각이 들어 </a:t>
            </a:r>
            <a:r>
              <a:rPr lang="ko-KR" altLang="en-US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흥미로운 주제라 생각을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느꼈습니다.</a:t>
            </a:r>
            <a:endParaRPr lang="ko-KR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algn="just" latinLnBrk="1">
              <a:buSzPts val="1400"/>
            </a:pP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 막상 진행해보니 기술적인 부분에서 막히는 부분이 </a:t>
            </a:r>
            <a:r>
              <a:rPr lang="ko-KR" altLang="en-US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있어 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어려움을 느꼈습니다. 하지만 팀원분들과 강사님의 도움으로 프로젝트를 성공적으로 끝마칠 수 있었다고 생각합니다. 도움을 주신 분들께 감사드립니다. </a:t>
            </a:r>
          </a:p>
        </p:txBody>
      </p:sp>
      <p:sp>
        <p:nvSpPr>
          <p:cNvPr id="14" name="Google Shape;223;p10">
            <a:extLst>
              <a:ext uri="{FF2B5EF4-FFF2-40B4-BE49-F238E27FC236}">
                <a16:creationId xmlns:a16="http://schemas.microsoft.com/office/drawing/2014/main" id="{7EFE9E49-51E2-A216-CD1E-0BE736144261}"/>
              </a:ext>
            </a:extLst>
          </p:cNvPr>
          <p:cNvSpPr/>
          <p:nvPr/>
        </p:nvSpPr>
        <p:spPr>
          <a:xfrm>
            <a:off x="8729224" y="1166448"/>
            <a:ext cx="1944216" cy="454137"/>
          </a:xfrm>
          <a:custGeom>
            <a:avLst/>
            <a:gdLst/>
            <a:ahLst/>
            <a:cxnLst/>
            <a:rect l="l" t="t" r="r" b="b"/>
            <a:pathLst>
              <a:path w="1944216" h="1490553" fill="none" extrusionOk="0">
                <a:moveTo>
                  <a:pt x="0" y="0"/>
                </a:moveTo>
                <a:cubicBezTo>
                  <a:pt x="155849" y="-33242"/>
                  <a:pt x="305073" y="24558"/>
                  <a:pt x="524938" y="0"/>
                </a:cubicBezTo>
                <a:cubicBezTo>
                  <a:pt x="744803" y="-24558"/>
                  <a:pt x="878955" y="3033"/>
                  <a:pt x="1030434" y="0"/>
                </a:cubicBezTo>
                <a:cubicBezTo>
                  <a:pt x="1181913" y="-3033"/>
                  <a:pt x="1594936" y="28087"/>
                  <a:pt x="1944216" y="0"/>
                </a:cubicBezTo>
                <a:cubicBezTo>
                  <a:pt x="1965492" y="124189"/>
                  <a:pt x="1895106" y="304532"/>
                  <a:pt x="1944216" y="452134"/>
                </a:cubicBezTo>
                <a:cubicBezTo>
                  <a:pt x="1993326" y="599736"/>
                  <a:pt x="1904047" y="740037"/>
                  <a:pt x="1944216" y="978796"/>
                </a:cubicBezTo>
                <a:cubicBezTo>
                  <a:pt x="1984385" y="1217555"/>
                  <a:pt x="1889119" y="1301441"/>
                  <a:pt x="1944216" y="1490553"/>
                </a:cubicBezTo>
                <a:cubicBezTo>
                  <a:pt x="1724965" y="1506914"/>
                  <a:pt x="1712726" y="1456980"/>
                  <a:pt x="1497046" y="1490553"/>
                </a:cubicBezTo>
                <a:cubicBezTo>
                  <a:pt x="1281366" y="1524126"/>
                  <a:pt x="1129199" y="1444040"/>
                  <a:pt x="1030434" y="1490553"/>
                </a:cubicBezTo>
                <a:cubicBezTo>
                  <a:pt x="931669" y="1537066"/>
                  <a:pt x="733585" y="1489589"/>
                  <a:pt x="602707" y="1490553"/>
                </a:cubicBezTo>
                <a:cubicBezTo>
                  <a:pt x="471829" y="1491517"/>
                  <a:pt x="277545" y="1463897"/>
                  <a:pt x="0" y="1490553"/>
                </a:cubicBezTo>
                <a:cubicBezTo>
                  <a:pt x="-8781" y="1266835"/>
                  <a:pt x="54401" y="1167266"/>
                  <a:pt x="0" y="978796"/>
                </a:cubicBezTo>
                <a:cubicBezTo>
                  <a:pt x="-54401" y="790326"/>
                  <a:pt x="24972" y="660705"/>
                  <a:pt x="0" y="526662"/>
                </a:cubicBezTo>
                <a:cubicBezTo>
                  <a:pt x="-24972" y="392619"/>
                  <a:pt x="46753" y="225313"/>
                  <a:pt x="0" y="0"/>
                </a:cubicBezTo>
                <a:close/>
              </a:path>
              <a:path w="1944216" h="1490553" extrusionOk="0">
                <a:moveTo>
                  <a:pt x="0" y="0"/>
                </a:moveTo>
                <a:cubicBezTo>
                  <a:pt x="159228" y="-29550"/>
                  <a:pt x="357342" y="17947"/>
                  <a:pt x="466612" y="0"/>
                </a:cubicBezTo>
                <a:cubicBezTo>
                  <a:pt x="575882" y="-17947"/>
                  <a:pt x="752388" y="19375"/>
                  <a:pt x="894339" y="0"/>
                </a:cubicBezTo>
                <a:cubicBezTo>
                  <a:pt x="1036290" y="-19375"/>
                  <a:pt x="1297847" y="32925"/>
                  <a:pt x="1419278" y="0"/>
                </a:cubicBezTo>
                <a:cubicBezTo>
                  <a:pt x="1540709" y="-32925"/>
                  <a:pt x="1755190" y="44070"/>
                  <a:pt x="1944216" y="0"/>
                </a:cubicBezTo>
                <a:cubicBezTo>
                  <a:pt x="2000611" y="129001"/>
                  <a:pt x="1892778" y="332592"/>
                  <a:pt x="1944216" y="481945"/>
                </a:cubicBezTo>
                <a:cubicBezTo>
                  <a:pt x="1995654" y="631299"/>
                  <a:pt x="1908204" y="821086"/>
                  <a:pt x="1944216" y="948985"/>
                </a:cubicBezTo>
                <a:cubicBezTo>
                  <a:pt x="1980228" y="1076884"/>
                  <a:pt x="1897269" y="1312396"/>
                  <a:pt x="1944216" y="1490553"/>
                </a:cubicBezTo>
                <a:cubicBezTo>
                  <a:pt x="1803609" y="1498764"/>
                  <a:pt x="1666887" y="1473862"/>
                  <a:pt x="1458162" y="1490553"/>
                </a:cubicBezTo>
                <a:cubicBezTo>
                  <a:pt x="1249437" y="1507244"/>
                  <a:pt x="1147239" y="1463261"/>
                  <a:pt x="1030434" y="1490553"/>
                </a:cubicBezTo>
                <a:cubicBezTo>
                  <a:pt x="913629" y="1517845"/>
                  <a:pt x="646082" y="1450025"/>
                  <a:pt x="544380" y="1490553"/>
                </a:cubicBezTo>
                <a:cubicBezTo>
                  <a:pt x="442678" y="1531081"/>
                  <a:pt x="191301" y="1452775"/>
                  <a:pt x="0" y="1490553"/>
                </a:cubicBezTo>
                <a:cubicBezTo>
                  <a:pt x="-20626" y="1376355"/>
                  <a:pt x="9593" y="1128918"/>
                  <a:pt x="0" y="1008608"/>
                </a:cubicBezTo>
                <a:cubicBezTo>
                  <a:pt x="-9593" y="888299"/>
                  <a:pt x="32979" y="628212"/>
                  <a:pt x="0" y="526662"/>
                </a:cubicBezTo>
                <a:cubicBezTo>
                  <a:pt x="-32979" y="425112"/>
                  <a:pt x="37068" y="123139"/>
                  <a:pt x="0" y="0"/>
                </a:cubicBezTo>
                <a:close/>
              </a:path>
            </a:pathLst>
          </a:custGeom>
          <a:noFill/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손지호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15" name="Google Shape;224;p10">
            <a:extLst>
              <a:ext uri="{FF2B5EF4-FFF2-40B4-BE49-F238E27FC236}">
                <a16:creationId xmlns:a16="http://schemas.microsoft.com/office/drawing/2014/main" id="{2E4A069C-129F-C1FC-D8D3-A1866D44B933}"/>
              </a:ext>
            </a:extLst>
          </p:cNvPr>
          <p:cNvSpPr/>
          <p:nvPr/>
        </p:nvSpPr>
        <p:spPr>
          <a:xfrm>
            <a:off x="8531332" y="1895530"/>
            <a:ext cx="2340000" cy="3492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 latinLnBrk="1">
              <a:buSzPts val="1400"/>
            </a:pP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이론으로만 배웠던 내용을 직접 실습으로 적용시키는 작업이 너무나 흥미로웠습니다. 덕분에 왜 이런 작업을 하는지 알 수 있었고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머신러닝을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조금 더 이해할 수 있었습니다.</a:t>
            </a:r>
          </a:p>
          <a:p>
            <a:pPr algn="just" latinLnBrk="1">
              <a:buSzPts val="1400"/>
            </a:pPr>
            <a:r>
              <a:rPr lang="ko-KR" altLang="en-US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처음하는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머신러닝</a:t>
            </a:r>
            <a:r>
              <a:rPr lang="ko-KR" altLang="en-US" dirty="0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실습이라 많이 삐걱거리고 우왕좌왕 했는데 팀원분들 덕분에 길을 잃지 않고 목적지에 도착할 수 있었습니다. 정말 감사합니다!! 수고 많으셨어요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ㅎㅎ</a:t>
            </a:r>
            <a:endParaRPr lang="ko-KR" altLang="en-US" dirty="0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228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"/>
          <p:cNvSpPr txBox="1"/>
          <p:nvPr/>
        </p:nvSpPr>
        <p:spPr>
          <a:xfrm>
            <a:off x="3935760" y="3142696"/>
            <a:ext cx="43204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END</a:t>
            </a:r>
            <a:endParaRPr lang="ko-KR" altLang="en-US" sz="1400" b="0" i="0" u="none" strike="noStrike" cap="none">
              <a:solidFill>
                <a:schemeClr val="dk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289" name="Google Shape;289;p19"/>
          <p:cNvCxnSpPr/>
          <p:nvPr/>
        </p:nvCxnSpPr>
        <p:spPr>
          <a:xfrm>
            <a:off x="3935760" y="2659207"/>
            <a:ext cx="432048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19"/>
          <p:cNvCxnSpPr/>
          <p:nvPr/>
        </p:nvCxnSpPr>
        <p:spPr>
          <a:xfrm>
            <a:off x="3935760" y="2659207"/>
            <a:ext cx="144016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1" name="Google Shape;291;p19"/>
          <p:cNvCxnSpPr/>
          <p:nvPr/>
        </p:nvCxnSpPr>
        <p:spPr>
          <a:xfrm>
            <a:off x="3935760" y="4099367"/>
            <a:ext cx="432048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2" name="Google Shape;292;p19"/>
          <p:cNvCxnSpPr/>
          <p:nvPr/>
        </p:nvCxnSpPr>
        <p:spPr>
          <a:xfrm>
            <a:off x="6023992" y="4099367"/>
            <a:ext cx="223224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aa009bc43_1_8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ko-KR" sz="3200" b="0" i="0" u="none" strike="noStrike" cap="none" dirty="0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01</a:t>
            </a:r>
            <a:r>
              <a:rPr lang="ko-KR" altLang="en-US" sz="1800" b="0" i="0" u="none" strike="noStrike" cap="none" dirty="0">
                <a:solidFill>
                  <a:srgbClr val="7B7B7B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rgbClr val="3F3F3F"/>
                </a:solidFill>
                <a:latin typeface="+mn-ea"/>
                <a:ea typeface="+mn-ea"/>
              </a:rPr>
              <a:t>프로젝트 주제</a:t>
            </a:r>
            <a:endParaRPr lang="ko-KR" altLang="en-US" sz="1800" b="0" i="0" u="none" strike="noStrike" cap="none" dirty="0">
              <a:solidFill>
                <a:srgbClr val="3F3F3F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cxnSp>
        <p:nvCxnSpPr>
          <p:cNvPr id="124" name="Google Shape;124;g1caa009bc43_1_8"/>
          <p:cNvCxnSpPr/>
          <p:nvPr/>
        </p:nvCxnSpPr>
        <p:spPr>
          <a:xfrm>
            <a:off x="0" y="891277"/>
            <a:ext cx="6780000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g1caa009bc43_1_8"/>
          <p:cNvCxnSpPr/>
          <p:nvPr/>
        </p:nvCxnSpPr>
        <p:spPr>
          <a:xfrm>
            <a:off x="4547828" y="891277"/>
            <a:ext cx="2952300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133;p4">
            <a:extLst>
              <a:ext uri="{FF2B5EF4-FFF2-40B4-BE49-F238E27FC236}">
                <a16:creationId xmlns:a16="http://schemas.microsoft.com/office/drawing/2014/main" id="{83FB0A76-656D-FF36-AF54-803D277E5B5B}"/>
              </a:ext>
            </a:extLst>
          </p:cNvPr>
          <p:cNvPicPr preferRelativeResize="0"/>
          <p:nvPr/>
        </p:nvPicPr>
        <p:blipFill rotWithShape="1">
          <a:blip r:embed="rId3">
            <a:alphaModFix amt="32000"/>
          </a:blip>
          <a:srcRect/>
          <a:stretch/>
        </p:blipFill>
        <p:spPr>
          <a:xfrm>
            <a:off x="4591248" y="2620323"/>
            <a:ext cx="2848765" cy="284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4;p4">
            <a:extLst>
              <a:ext uri="{FF2B5EF4-FFF2-40B4-BE49-F238E27FC236}">
                <a16:creationId xmlns:a16="http://schemas.microsoft.com/office/drawing/2014/main" id="{1EE199B2-80B9-94B2-0B67-F379D6DA8632}"/>
              </a:ext>
            </a:extLst>
          </p:cNvPr>
          <p:cNvPicPr preferRelativeResize="0"/>
          <p:nvPr/>
        </p:nvPicPr>
        <p:blipFill rotWithShape="1">
          <a:blip r:embed="rId4">
            <a:alphaModFix amt="32000"/>
          </a:blip>
          <a:srcRect/>
          <a:stretch/>
        </p:blipFill>
        <p:spPr>
          <a:xfrm>
            <a:off x="4835074" y="3106520"/>
            <a:ext cx="2361110" cy="23611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0;p4">
            <a:extLst>
              <a:ext uri="{FF2B5EF4-FFF2-40B4-BE49-F238E27FC236}">
                <a16:creationId xmlns:a16="http://schemas.microsoft.com/office/drawing/2014/main" id="{EC28B8F5-B6F7-8600-9E89-D344BFDC81AF}"/>
              </a:ext>
            </a:extLst>
          </p:cNvPr>
          <p:cNvSpPr txBox="1"/>
          <p:nvPr/>
        </p:nvSpPr>
        <p:spPr>
          <a:xfrm rot="21218025">
            <a:off x="3666772" y="2300562"/>
            <a:ext cx="485845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 b="1" i="0" u="none" strike="noStrike" cap="none">
                <a:solidFill>
                  <a:schemeClr val="dk1"/>
                </a:solidFill>
                <a:latin typeface="+mn-ea"/>
                <a:ea typeface="+mn-ea"/>
              </a:rPr>
              <a:t>지역별로 심장질환위험군을 분류해 의료 수준을 평가해보자</a:t>
            </a:r>
          </a:p>
        </p:txBody>
      </p:sp>
    </p:spTree>
    <p:extLst>
      <p:ext uri="{BB962C8B-B14F-4D97-AF65-F5344CB8AC3E}">
        <p14:creationId xmlns:p14="http://schemas.microsoft.com/office/powerpoint/2010/main" val="175271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D5AEFAD-164E-E30E-34A9-5417E93EBD59}"/>
              </a:ext>
            </a:extLst>
          </p:cNvPr>
          <p:cNvGrpSpPr/>
          <p:nvPr/>
        </p:nvGrpSpPr>
        <p:grpSpPr>
          <a:xfrm>
            <a:off x="4087286" y="2080535"/>
            <a:ext cx="4017431" cy="176445"/>
            <a:chOff x="2301280" y="2659207"/>
            <a:chExt cx="7214475" cy="0"/>
          </a:xfrm>
        </p:grpSpPr>
        <p:cxnSp>
          <p:nvCxnSpPr>
            <p:cNvPr id="3" name="Google Shape;102;p2">
              <a:extLst>
                <a:ext uri="{FF2B5EF4-FFF2-40B4-BE49-F238E27FC236}">
                  <a16:creationId xmlns:a16="http://schemas.microsoft.com/office/drawing/2014/main" id="{3C4E91F3-6BD9-4284-D834-EE856EC20E84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" name="Google Shape;103;p2">
              <a:extLst>
                <a:ext uri="{FF2B5EF4-FFF2-40B4-BE49-F238E27FC236}">
                  <a16:creationId xmlns:a16="http://schemas.microsoft.com/office/drawing/2014/main" id="{D178EBC9-448F-F915-CCEE-D511F55F66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" name="Google Shape;110;p2">
            <a:extLst>
              <a:ext uri="{FF2B5EF4-FFF2-40B4-BE49-F238E27FC236}">
                <a16:creationId xmlns:a16="http://schemas.microsoft.com/office/drawing/2014/main" id="{43299443-A49B-3F14-FA8D-EE7895FE9CE0}"/>
              </a:ext>
            </a:extLst>
          </p:cNvPr>
          <p:cNvSpPr txBox="1"/>
          <p:nvPr/>
        </p:nvSpPr>
        <p:spPr>
          <a:xfrm>
            <a:off x="5375850" y="2286572"/>
            <a:ext cx="14403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6000" b="0" i="0" u="none" strike="noStrike" cap="none">
                <a:solidFill>
                  <a:srgbClr val="92D050"/>
                </a:solidFill>
                <a:latin typeface="+mn-ea"/>
                <a:ea typeface="+mn-ea"/>
                <a:cs typeface="Arial"/>
                <a:sym typeface="Arial"/>
              </a:rPr>
              <a:t>02</a:t>
            </a:r>
            <a:endParaRPr sz="6000" b="0" i="0" u="none" strike="noStrike" cap="none">
              <a:solidFill>
                <a:srgbClr val="00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07EF749-7B2F-4D4F-0FE4-66D2DCB38B9F}"/>
              </a:ext>
            </a:extLst>
          </p:cNvPr>
          <p:cNvGrpSpPr/>
          <p:nvPr/>
        </p:nvGrpSpPr>
        <p:grpSpPr>
          <a:xfrm flipH="1">
            <a:off x="4087284" y="4615398"/>
            <a:ext cx="4017431" cy="176445"/>
            <a:chOff x="2301280" y="2659207"/>
            <a:chExt cx="7214475" cy="0"/>
          </a:xfrm>
        </p:grpSpPr>
        <p:cxnSp>
          <p:nvCxnSpPr>
            <p:cNvPr id="21" name="Google Shape;102;p2">
              <a:extLst>
                <a:ext uri="{FF2B5EF4-FFF2-40B4-BE49-F238E27FC236}">
                  <a16:creationId xmlns:a16="http://schemas.microsoft.com/office/drawing/2014/main" id="{5DB26076-A518-02D4-4598-ADE47CB6B392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55" y="2659207"/>
              <a:ext cx="5688600" cy="0"/>
            </a:xfrm>
            <a:prstGeom prst="straightConnector1">
              <a:avLst/>
            </a:prstGeom>
            <a:noFill/>
            <a:ln w="317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103;p2">
              <a:extLst>
                <a:ext uri="{FF2B5EF4-FFF2-40B4-BE49-F238E27FC236}">
                  <a16:creationId xmlns:a16="http://schemas.microsoft.com/office/drawing/2014/main" id="{3DD26130-8FDE-D4C1-FB80-D57C2366ED2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280" y="2659207"/>
              <a:ext cx="2160300" cy="0"/>
            </a:xfrm>
            <a:prstGeom prst="straightConnector1">
              <a:avLst/>
            </a:prstGeom>
            <a:noFill/>
            <a:ln w="38100" cap="flat" cmpd="sng">
              <a:solidFill>
                <a:srgbClr val="92D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3B331D-5DA4-98F7-F714-041180050A46}"/>
              </a:ext>
            </a:extLst>
          </p:cNvPr>
          <p:cNvSpPr txBox="1"/>
          <p:nvPr/>
        </p:nvSpPr>
        <p:spPr>
          <a:xfrm>
            <a:off x="3047144" y="3558723"/>
            <a:ext cx="60977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2800">
                <a:solidFill>
                  <a:srgbClr val="3F3F3F"/>
                </a:solidFill>
                <a:latin typeface="+mn-ea"/>
                <a:ea typeface="+mn-ea"/>
              </a:rPr>
              <a:t>팀 구성 및 역할</a:t>
            </a:r>
            <a:endParaRPr lang="ko-KR" altLang="en-US" sz="28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526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101588" y="306503"/>
            <a:ext cx="889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92D050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02</a:t>
            </a:r>
            <a:r>
              <a:rPr lang="en-US" sz="1800" b="0" i="0" u="none" strike="noStrike" cap="none">
                <a:solidFill>
                  <a:srgbClr val="7B7B7B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 </a:t>
            </a:r>
            <a:r>
              <a:rPr 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팀 </a:t>
            </a:r>
            <a:r>
              <a:rPr lang="en-US" sz="180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구성</a:t>
            </a:r>
            <a:r>
              <a:rPr lang="en-US" sz="1800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 및 </a:t>
            </a:r>
            <a:r>
              <a:rPr lang="en-US" sz="1800" err="1">
                <a:solidFill>
                  <a:srgbClr val="3F3F3F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역할</a:t>
            </a:r>
            <a:endParaRPr lang="ko-KR" altLang="en-US" sz="1800" err="1">
              <a:solidFill>
                <a:srgbClr val="3F3F3F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cxnSp>
        <p:nvCxnSpPr>
          <p:cNvPr id="148" name="Google Shape;148;p6"/>
          <p:cNvCxnSpPr/>
          <p:nvPr/>
        </p:nvCxnSpPr>
        <p:spPr>
          <a:xfrm>
            <a:off x="0" y="891277"/>
            <a:ext cx="6780076" cy="0"/>
          </a:xfrm>
          <a:prstGeom prst="straightConnector1">
            <a:avLst/>
          </a:prstGeom>
          <a:noFill/>
          <a:ln w="3175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6"/>
          <p:cNvCxnSpPr/>
          <p:nvPr/>
        </p:nvCxnSpPr>
        <p:spPr>
          <a:xfrm>
            <a:off x="4547828" y="891277"/>
            <a:ext cx="2952328" cy="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223;p10">
            <a:extLst>
              <a:ext uri="{FF2B5EF4-FFF2-40B4-BE49-F238E27FC236}">
                <a16:creationId xmlns:a16="http://schemas.microsoft.com/office/drawing/2014/main" id="{19367CFC-FD5D-A489-C3EE-9C535D28D768}"/>
              </a:ext>
            </a:extLst>
          </p:cNvPr>
          <p:cNvSpPr/>
          <p:nvPr/>
        </p:nvSpPr>
        <p:spPr>
          <a:xfrm>
            <a:off x="1529193" y="3448010"/>
            <a:ext cx="1944216" cy="454137"/>
          </a:xfrm>
          <a:custGeom>
            <a:avLst/>
            <a:gdLst/>
            <a:ahLst/>
            <a:cxnLst/>
            <a:rect l="l" t="t" r="r" b="b"/>
            <a:pathLst>
              <a:path w="1944216" h="1490553" fill="none" extrusionOk="0">
                <a:moveTo>
                  <a:pt x="0" y="0"/>
                </a:moveTo>
                <a:cubicBezTo>
                  <a:pt x="155849" y="-33242"/>
                  <a:pt x="305073" y="24558"/>
                  <a:pt x="524938" y="0"/>
                </a:cubicBezTo>
                <a:cubicBezTo>
                  <a:pt x="744803" y="-24558"/>
                  <a:pt x="878955" y="3033"/>
                  <a:pt x="1030434" y="0"/>
                </a:cubicBezTo>
                <a:cubicBezTo>
                  <a:pt x="1181913" y="-3033"/>
                  <a:pt x="1594936" y="28087"/>
                  <a:pt x="1944216" y="0"/>
                </a:cubicBezTo>
                <a:cubicBezTo>
                  <a:pt x="1965492" y="124189"/>
                  <a:pt x="1895106" y="304532"/>
                  <a:pt x="1944216" y="452134"/>
                </a:cubicBezTo>
                <a:cubicBezTo>
                  <a:pt x="1993326" y="599736"/>
                  <a:pt x="1904047" y="740037"/>
                  <a:pt x="1944216" y="978796"/>
                </a:cubicBezTo>
                <a:cubicBezTo>
                  <a:pt x="1984385" y="1217555"/>
                  <a:pt x="1889119" y="1301441"/>
                  <a:pt x="1944216" y="1490553"/>
                </a:cubicBezTo>
                <a:cubicBezTo>
                  <a:pt x="1724965" y="1506914"/>
                  <a:pt x="1712726" y="1456980"/>
                  <a:pt x="1497046" y="1490553"/>
                </a:cubicBezTo>
                <a:cubicBezTo>
                  <a:pt x="1281366" y="1524126"/>
                  <a:pt x="1129199" y="1444040"/>
                  <a:pt x="1030434" y="1490553"/>
                </a:cubicBezTo>
                <a:cubicBezTo>
                  <a:pt x="931669" y="1537066"/>
                  <a:pt x="733585" y="1489589"/>
                  <a:pt x="602707" y="1490553"/>
                </a:cubicBezTo>
                <a:cubicBezTo>
                  <a:pt x="471829" y="1491517"/>
                  <a:pt x="277545" y="1463897"/>
                  <a:pt x="0" y="1490553"/>
                </a:cubicBezTo>
                <a:cubicBezTo>
                  <a:pt x="-8781" y="1266835"/>
                  <a:pt x="54401" y="1167266"/>
                  <a:pt x="0" y="978796"/>
                </a:cubicBezTo>
                <a:cubicBezTo>
                  <a:pt x="-54401" y="790326"/>
                  <a:pt x="24972" y="660705"/>
                  <a:pt x="0" y="526662"/>
                </a:cubicBezTo>
                <a:cubicBezTo>
                  <a:pt x="-24972" y="392619"/>
                  <a:pt x="46753" y="225313"/>
                  <a:pt x="0" y="0"/>
                </a:cubicBezTo>
                <a:close/>
              </a:path>
              <a:path w="1944216" h="1490553" extrusionOk="0">
                <a:moveTo>
                  <a:pt x="0" y="0"/>
                </a:moveTo>
                <a:cubicBezTo>
                  <a:pt x="159228" y="-29550"/>
                  <a:pt x="357342" y="17947"/>
                  <a:pt x="466612" y="0"/>
                </a:cubicBezTo>
                <a:cubicBezTo>
                  <a:pt x="575882" y="-17947"/>
                  <a:pt x="752388" y="19375"/>
                  <a:pt x="894339" y="0"/>
                </a:cubicBezTo>
                <a:cubicBezTo>
                  <a:pt x="1036290" y="-19375"/>
                  <a:pt x="1297847" y="32925"/>
                  <a:pt x="1419278" y="0"/>
                </a:cubicBezTo>
                <a:cubicBezTo>
                  <a:pt x="1540709" y="-32925"/>
                  <a:pt x="1755190" y="44070"/>
                  <a:pt x="1944216" y="0"/>
                </a:cubicBezTo>
                <a:cubicBezTo>
                  <a:pt x="2000611" y="129001"/>
                  <a:pt x="1892778" y="332592"/>
                  <a:pt x="1944216" y="481945"/>
                </a:cubicBezTo>
                <a:cubicBezTo>
                  <a:pt x="1995654" y="631299"/>
                  <a:pt x="1908204" y="821086"/>
                  <a:pt x="1944216" y="948985"/>
                </a:cubicBezTo>
                <a:cubicBezTo>
                  <a:pt x="1980228" y="1076884"/>
                  <a:pt x="1897269" y="1312396"/>
                  <a:pt x="1944216" y="1490553"/>
                </a:cubicBezTo>
                <a:cubicBezTo>
                  <a:pt x="1803609" y="1498764"/>
                  <a:pt x="1666887" y="1473862"/>
                  <a:pt x="1458162" y="1490553"/>
                </a:cubicBezTo>
                <a:cubicBezTo>
                  <a:pt x="1249437" y="1507244"/>
                  <a:pt x="1147239" y="1463261"/>
                  <a:pt x="1030434" y="1490553"/>
                </a:cubicBezTo>
                <a:cubicBezTo>
                  <a:pt x="913629" y="1517845"/>
                  <a:pt x="646082" y="1450025"/>
                  <a:pt x="544380" y="1490553"/>
                </a:cubicBezTo>
                <a:cubicBezTo>
                  <a:pt x="442678" y="1531081"/>
                  <a:pt x="191301" y="1452775"/>
                  <a:pt x="0" y="1490553"/>
                </a:cubicBezTo>
                <a:cubicBezTo>
                  <a:pt x="-20626" y="1376355"/>
                  <a:pt x="9593" y="1128918"/>
                  <a:pt x="0" y="1008608"/>
                </a:cubicBezTo>
                <a:cubicBezTo>
                  <a:pt x="-9593" y="888299"/>
                  <a:pt x="32979" y="628212"/>
                  <a:pt x="0" y="526662"/>
                </a:cubicBezTo>
                <a:cubicBezTo>
                  <a:pt x="-32979" y="425112"/>
                  <a:pt x="37068" y="123139"/>
                  <a:pt x="0" y="0"/>
                </a:cubicBezTo>
                <a:close/>
              </a:path>
            </a:pathLst>
          </a:custGeom>
          <a:noFill/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박민정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3" name="Google Shape;224;p10">
            <a:extLst>
              <a:ext uri="{FF2B5EF4-FFF2-40B4-BE49-F238E27FC236}">
                <a16:creationId xmlns:a16="http://schemas.microsoft.com/office/drawing/2014/main" id="{9B343C30-973C-BD07-28A8-47F46F264D2B}"/>
              </a:ext>
            </a:extLst>
          </p:cNvPr>
          <p:cNvSpPr/>
          <p:nvPr/>
        </p:nvSpPr>
        <p:spPr>
          <a:xfrm>
            <a:off x="1529193" y="4062805"/>
            <a:ext cx="2052228" cy="194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주제 선정 및 자료 조사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데이터 </a:t>
            </a:r>
            <a:r>
              <a:rPr lang="ko-KR" altLang="en-US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ko-KR" altLang="en-US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시각화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분류 모델 작성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모델링 결과 취합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발표 자료 작성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11" name="그림 10" descr="사람, 의류, 정장, 가장이(가) 표시된 사진&#10;&#10;자동 생성된 설명">
            <a:extLst>
              <a:ext uri="{FF2B5EF4-FFF2-40B4-BE49-F238E27FC236}">
                <a16:creationId xmlns:a16="http://schemas.microsoft.com/office/drawing/2014/main" id="{869AF047-E750-8B45-9F84-2699FD6509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44" y="1382150"/>
            <a:ext cx="1213714" cy="1620000"/>
          </a:xfrm>
          <a:prstGeom prst="rect">
            <a:avLst/>
          </a:prstGeom>
        </p:spPr>
      </p:pic>
      <p:pic>
        <p:nvPicPr>
          <p:cNvPr id="8" name="그림 8" descr="사람, 소년, 실내, 젊은이(가) 표시된 사진&#10;&#10;자동 생성된 설명">
            <a:extLst>
              <a:ext uri="{FF2B5EF4-FFF2-40B4-BE49-F238E27FC236}">
                <a16:creationId xmlns:a16="http://schemas.microsoft.com/office/drawing/2014/main" id="{BB8862F0-26B3-0BBA-08B4-B0F6332D2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024" y="1379694"/>
            <a:ext cx="1214999" cy="1620000"/>
          </a:xfrm>
          <a:prstGeom prst="rect">
            <a:avLst/>
          </a:prstGeom>
        </p:spPr>
      </p:pic>
      <p:sp>
        <p:nvSpPr>
          <p:cNvPr id="12" name="Google Shape;223;p10">
            <a:extLst>
              <a:ext uri="{FF2B5EF4-FFF2-40B4-BE49-F238E27FC236}">
                <a16:creationId xmlns:a16="http://schemas.microsoft.com/office/drawing/2014/main" id="{B20D1C02-5E03-6979-8F3D-F31834F42253}"/>
              </a:ext>
            </a:extLst>
          </p:cNvPr>
          <p:cNvSpPr/>
          <p:nvPr/>
        </p:nvSpPr>
        <p:spPr>
          <a:xfrm>
            <a:off x="5091993" y="3445353"/>
            <a:ext cx="1944216" cy="454137"/>
          </a:xfrm>
          <a:custGeom>
            <a:avLst/>
            <a:gdLst/>
            <a:ahLst/>
            <a:cxnLst/>
            <a:rect l="l" t="t" r="r" b="b"/>
            <a:pathLst>
              <a:path w="1944216" h="1490553" fill="none" extrusionOk="0">
                <a:moveTo>
                  <a:pt x="0" y="0"/>
                </a:moveTo>
                <a:cubicBezTo>
                  <a:pt x="155849" y="-33242"/>
                  <a:pt x="305073" y="24558"/>
                  <a:pt x="524938" y="0"/>
                </a:cubicBezTo>
                <a:cubicBezTo>
                  <a:pt x="744803" y="-24558"/>
                  <a:pt x="878955" y="3033"/>
                  <a:pt x="1030434" y="0"/>
                </a:cubicBezTo>
                <a:cubicBezTo>
                  <a:pt x="1181913" y="-3033"/>
                  <a:pt x="1594936" y="28087"/>
                  <a:pt x="1944216" y="0"/>
                </a:cubicBezTo>
                <a:cubicBezTo>
                  <a:pt x="1965492" y="124189"/>
                  <a:pt x="1895106" y="304532"/>
                  <a:pt x="1944216" y="452134"/>
                </a:cubicBezTo>
                <a:cubicBezTo>
                  <a:pt x="1993326" y="599736"/>
                  <a:pt x="1904047" y="740037"/>
                  <a:pt x="1944216" y="978796"/>
                </a:cubicBezTo>
                <a:cubicBezTo>
                  <a:pt x="1984385" y="1217555"/>
                  <a:pt x="1889119" y="1301441"/>
                  <a:pt x="1944216" y="1490553"/>
                </a:cubicBezTo>
                <a:cubicBezTo>
                  <a:pt x="1724965" y="1506914"/>
                  <a:pt x="1712726" y="1456980"/>
                  <a:pt x="1497046" y="1490553"/>
                </a:cubicBezTo>
                <a:cubicBezTo>
                  <a:pt x="1281366" y="1524126"/>
                  <a:pt x="1129199" y="1444040"/>
                  <a:pt x="1030434" y="1490553"/>
                </a:cubicBezTo>
                <a:cubicBezTo>
                  <a:pt x="931669" y="1537066"/>
                  <a:pt x="733585" y="1489589"/>
                  <a:pt x="602707" y="1490553"/>
                </a:cubicBezTo>
                <a:cubicBezTo>
                  <a:pt x="471829" y="1491517"/>
                  <a:pt x="277545" y="1463897"/>
                  <a:pt x="0" y="1490553"/>
                </a:cubicBezTo>
                <a:cubicBezTo>
                  <a:pt x="-8781" y="1266835"/>
                  <a:pt x="54401" y="1167266"/>
                  <a:pt x="0" y="978796"/>
                </a:cubicBezTo>
                <a:cubicBezTo>
                  <a:pt x="-54401" y="790326"/>
                  <a:pt x="24972" y="660705"/>
                  <a:pt x="0" y="526662"/>
                </a:cubicBezTo>
                <a:cubicBezTo>
                  <a:pt x="-24972" y="392619"/>
                  <a:pt x="46753" y="225313"/>
                  <a:pt x="0" y="0"/>
                </a:cubicBezTo>
                <a:close/>
              </a:path>
              <a:path w="1944216" h="1490553" extrusionOk="0">
                <a:moveTo>
                  <a:pt x="0" y="0"/>
                </a:moveTo>
                <a:cubicBezTo>
                  <a:pt x="159228" y="-29550"/>
                  <a:pt x="357342" y="17947"/>
                  <a:pt x="466612" y="0"/>
                </a:cubicBezTo>
                <a:cubicBezTo>
                  <a:pt x="575882" y="-17947"/>
                  <a:pt x="752388" y="19375"/>
                  <a:pt x="894339" y="0"/>
                </a:cubicBezTo>
                <a:cubicBezTo>
                  <a:pt x="1036290" y="-19375"/>
                  <a:pt x="1297847" y="32925"/>
                  <a:pt x="1419278" y="0"/>
                </a:cubicBezTo>
                <a:cubicBezTo>
                  <a:pt x="1540709" y="-32925"/>
                  <a:pt x="1755190" y="44070"/>
                  <a:pt x="1944216" y="0"/>
                </a:cubicBezTo>
                <a:cubicBezTo>
                  <a:pt x="2000611" y="129001"/>
                  <a:pt x="1892778" y="332592"/>
                  <a:pt x="1944216" y="481945"/>
                </a:cubicBezTo>
                <a:cubicBezTo>
                  <a:pt x="1995654" y="631299"/>
                  <a:pt x="1908204" y="821086"/>
                  <a:pt x="1944216" y="948985"/>
                </a:cubicBezTo>
                <a:cubicBezTo>
                  <a:pt x="1980228" y="1076884"/>
                  <a:pt x="1897269" y="1312396"/>
                  <a:pt x="1944216" y="1490553"/>
                </a:cubicBezTo>
                <a:cubicBezTo>
                  <a:pt x="1803609" y="1498764"/>
                  <a:pt x="1666887" y="1473862"/>
                  <a:pt x="1458162" y="1490553"/>
                </a:cubicBezTo>
                <a:cubicBezTo>
                  <a:pt x="1249437" y="1507244"/>
                  <a:pt x="1147239" y="1463261"/>
                  <a:pt x="1030434" y="1490553"/>
                </a:cubicBezTo>
                <a:cubicBezTo>
                  <a:pt x="913629" y="1517845"/>
                  <a:pt x="646082" y="1450025"/>
                  <a:pt x="544380" y="1490553"/>
                </a:cubicBezTo>
                <a:cubicBezTo>
                  <a:pt x="442678" y="1531081"/>
                  <a:pt x="191301" y="1452775"/>
                  <a:pt x="0" y="1490553"/>
                </a:cubicBezTo>
                <a:cubicBezTo>
                  <a:pt x="-20626" y="1376355"/>
                  <a:pt x="9593" y="1128918"/>
                  <a:pt x="0" y="1008608"/>
                </a:cubicBezTo>
                <a:cubicBezTo>
                  <a:pt x="-9593" y="888299"/>
                  <a:pt x="32979" y="628212"/>
                  <a:pt x="0" y="526662"/>
                </a:cubicBezTo>
                <a:cubicBezTo>
                  <a:pt x="-32979" y="425112"/>
                  <a:pt x="37068" y="123139"/>
                  <a:pt x="0" y="0"/>
                </a:cubicBezTo>
                <a:close/>
              </a:path>
            </a:pathLst>
          </a:custGeom>
          <a:noFill/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서대훈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13" name="Google Shape;224;p10">
            <a:extLst>
              <a:ext uri="{FF2B5EF4-FFF2-40B4-BE49-F238E27FC236}">
                <a16:creationId xmlns:a16="http://schemas.microsoft.com/office/drawing/2014/main" id="{F511E7A9-E339-CFB9-1E08-61CC9942DACE}"/>
              </a:ext>
            </a:extLst>
          </p:cNvPr>
          <p:cNvSpPr/>
          <p:nvPr/>
        </p:nvSpPr>
        <p:spPr>
          <a:xfrm>
            <a:off x="5091993" y="4062805"/>
            <a:ext cx="2052228" cy="194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주제 선정 및 자료 조사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데이터 </a:t>
            </a:r>
            <a:r>
              <a:rPr lang="ko-KR" altLang="en-US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ko-KR" altLang="en-US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분류 모델 작성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발표 자료 작성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14" name="Google Shape;223;p10">
            <a:extLst>
              <a:ext uri="{FF2B5EF4-FFF2-40B4-BE49-F238E27FC236}">
                <a16:creationId xmlns:a16="http://schemas.microsoft.com/office/drawing/2014/main" id="{7EFE9E49-51E2-A216-CD1E-0BE736144261}"/>
              </a:ext>
            </a:extLst>
          </p:cNvPr>
          <p:cNvSpPr/>
          <p:nvPr/>
        </p:nvSpPr>
        <p:spPr>
          <a:xfrm>
            <a:off x="8729224" y="3439633"/>
            <a:ext cx="1944216" cy="454137"/>
          </a:xfrm>
          <a:custGeom>
            <a:avLst/>
            <a:gdLst/>
            <a:ahLst/>
            <a:cxnLst/>
            <a:rect l="l" t="t" r="r" b="b"/>
            <a:pathLst>
              <a:path w="1944216" h="1490553" fill="none" extrusionOk="0">
                <a:moveTo>
                  <a:pt x="0" y="0"/>
                </a:moveTo>
                <a:cubicBezTo>
                  <a:pt x="155849" y="-33242"/>
                  <a:pt x="305073" y="24558"/>
                  <a:pt x="524938" y="0"/>
                </a:cubicBezTo>
                <a:cubicBezTo>
                  <a:pt x="744803" y="-24558"/>
                  <a:pt x="878955" y="3033"/>
                  <a:pt x="1030434" y="0"/>
                </a:cubicBezTo>
                <a:cubicBezTo>
                  <a:pt x="1181913" y="-3033"/>
                  <a:pt x="1594936" y="28087"/>
                  <a:pt x="1944216" y="0"/>
                </a:cubicBezTo>
                <a:cubicBezTo>
                  <a:pt x="1965492" y="124189"/>
                  <a:pt x="1895106" y="304532"/>
                  <a:pt x="1944216" y="452134"/>
                </a:cubicBezTo>
                <a:cubicBezTo>
                  <a:pt x="1993326" y="599736"/>
                  <a:pt x="1904047" y="740037"/>
                  <a:pt x="1944216" y="978796"/>
                </a:cubicBezTo>
                <a:cubicBezTo>
                  <a:pt x="1984385" y="1217555"/>
                  <a:pt x="1889119" y="1301441"/>
                  <a:pt x="1944216" y="1490553"/>
                </a:cubicBezTo>
                <a:cubicBezTo>
                  <a:pt x="1724965" y="1506914"/>
                  <a:pt x="1712726" y="1456980"/>
                  <a:pt x="1497046" y="1490553"/>
                </a:cubicBezTo>
                <a:cubicBezTo>
                  <a:pt x="1281366" y="1524126"/>
                  <a:pt x="1129199" y="1444040"/>
                  <a:pt x="1030434" y="1490553"/>
                </a:cubicBezTo>
                <a:cubicBezTo>
                  <a:pt x="931669" y="1537066"/>
                  <a:pt x="733585" y="1489589"/>
                  <a:pt x="602707" y="1490553"/>
                </a:cubicBezTo>
                <a:cubicBezTo>
                  <a:pt x="471829" y="1491517"/>
                  <a:pt x="277545" y="1463897"/>
                  <a:pt x="0" y="1490553"/>
                </a:cubicBezTo>
                <a:cubicBezTo>
                  <a:pt x="-8781" y="1266835"/>
                  <a:pt x="54401" y="1167266"/>
                  <a:pt x="0" y="978796"/>
                </a:cubicBezTo>
                <a:cubicBezTo>
                  <a:pt x="-54401" y="790326"/>
                  <a:pt x="24972" y="660705"/>
                  <a:pt x="0" y="526662"/>
                </a:cubicBezTo>
                <a:cubicBezTo>
                  <a:pt x="-24972" y="392619"/>
                  <a:pt x="46753" y="225313"/>
                  <a:pt x="0" y="0"/>
                </a:cubicBezTo>
                <a:close/>
              </a:path>
              <a:path w="1944216" h="1490553" extrusionOk="0">
                <a:moveTo>
                  <a:pt x="0" y="0"/>
                </a:moveTo>
                <a:cubicBezTo>
                  <a:pt x="159228" y="-29550"/>
                  <a:pt x="357342" y="17947"/>
                  <a:pt x="466612" y="0"/>
                </a:cubicBezTo>
                <a:cubicBezTo>
                  <a:pt x="575882" y="-17947"/>
                  <a:pt x="752388" y="19375"/>
                  <a:pt x="894339" y="0"/>
                </a:cubicBezTo>
                <a:cubicBezTo>
                  <a:pt x="1036290" y="-19375"/>
                  <a:pt x="1297847" y="32925"/>
                  <a:pt x="1419278" y="0"/>
                </a:cubicBezTo>
                <a:cubicBezTo>
                  <a:pt x="1540709" y="-32925"/>
                  <a:pt x="1755190" y="44070"/>
                  <a:pt x="1944216" y="0"/>
                </a:cubicBezTo>
                <a:cubicBezTo>
                  <a:pt x="2000611" y="129001"/>
                  <a:pt x="1892778" y="332592"/>
                  <a:pt x="1944216" y="481945"/>
                </a:cubicBezTo>
                <a:cubicBezTo>
                  <a:pt x="1995654" y="631299"/>
                  <a:pt x="1908204" y="821086"/>
                  <a:pt x="1944216" y="948985"/>
                </a:cubicBezTo>
                <a:cubicBezTo>
                  <a:pt x="1980228" y="1076884"/>
                  <a:pt x="1897269" y="1312396"/>
                  <a:pt x="1944216" y="1490553"/>
                </a:cubicBezTo>
                <a:cubicBezTo>
                  <a:pt x="1803609" y="1498764"/>
                  <a:pt x="1666887" y="1473862"/>
                  <a:pt x="1458162" y="1490553"/>
                </a:cubicBezTo>
                <a:cubicBezTo>
                  <a:pt x="1249437" y="1507244"/>
                  <a:pt x="1147239" y="1463261"/>
                  <a:pt x="1030434" y="1490553"/>
                </a:cubicBezTo>
                <a:cubicBezTo>
                  <a:pt x="913629" y="1517845"/>
                  <a:pt x="646082" y="1450025"/>
                  <a:pt x="544380" y="1490553"/>
                </a:cubicBezTo>
                <a:cubicBezTo>
                  <a:pt x="442678" y="1531081"/>
                  <a:pt x="191301" y="1452775"/>
                  <a:pt x="0" y="1490553"/>
                </a:cubicBezTo>
                <a:cubicBezTo>
                  <a:pt x="-20626" y="1376355"/>
                  <a:pt x="9593" y="1128918"/>
                  <a:pt x="0" y="1008608"/>
                </a:cubicBezTo>
                <a:cubicBezTo>
                  <a:pt x="-9593" y="888299"/>
                  <a:pt x="32979" y="628212"/>
                  <a:pt x="0" y="526662"/>
                </a:cubicBezTo>
                <a:cubicBezTo>
                  <a:pt x="-32979" y="425112"/>
                  <a:pt x="37068" y="123139"/>
                  <a:pt x="0" y="0"/>
                </a:cubicBezTo>
                <a:close/>
              </a:path>
            </a:pathLst>
          </a:custGeom>
          <a:noFill/>
          <a:ln w="12700" cap="flat" cmpd="sng">
            <a:solidFill>
              <a:srgbClr val="7793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손지호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sp>
        <p:nvSpPr>
          <p:cNvPr id="15" name="Google Shape;224;p10">
            <a:extLst>
              <a:ext uri="{FF2B5EF4-FFF2-40B4-BE49-F238E27FC236}">
                <a16:creationId xmlns:a16="http://schemas.microsoft.com/office/drawing/2014/main" id="{2E4A069C-129F-C1FC-D8D3-A1866D44B933}"/>
              </a:ext>
            </a:extLst>
          </p:cNvPr>
          <p:cNvSpPr/>
          <p:nvPr/>
        </p:nvSpPr>
        <p:spPr>
          <a:xfrm>
            <a:off x="8729224" y="4062805"/>
            <a:ext cx="2052228" cy="194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주제 선정 및 자료 조사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데이터 </a:t>
            </a:r>
            <a:r>
              <a:rPr lang="ko-KR" altLang="en-US" err="1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전처리</a:t>
            </a:r>
            <a:endParaRPr lang="ko-KR" altLang="en-US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400" b="0" i="0" u="none" strike="noStrike" cap="none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  <a:sym typeface="Arial"/>
              </a:rPr>
              <a:t>분류 모델 작성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>
                <a:solidFill>
                  <a:schemeClr val="tx1"/>
                </a:solidFill>
                <a:latin typeface="맑은 고딕" panose="020B0500000000000000" pitchFamily="50" charset="-127"/>
                <a:ea typeface="맑은 고딕" panose="020B0500000000000000" pitchFamily="50" charset="-127"/>
              </a:rPr>
              <a:t>발표 자료 작성</a:t>
            </a:r>
            <a:endParaRPr lang="ko-KR" altLang="en-US" sz="1400" b="0" i="0" u="none" strike="noStrike" cap="none">
              <a:solidFill>
                <a:schemeClr val="tx1"/>
              </a:solidFill>
              <a:latin typeface="맑은 고딕" panose="020B0500000000000000" pitchFamily="50" charset="-127"/>
              <a:ea typeface="맑은 고딕" panose="020B0500000000000000" pitchFamily="50" charset="-127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410B5771-38EA-D0A8-51C2-C774FE3C6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374" y="1530926"/>
            <a:ext cx="1179616" cy="15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2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F4B4CAE98B4B143AA5A0E2A70C5D719" ma:contentTypeVersion="12" ma:contentTypeDescription="새 문서를 만듭니다." ma:contentTypeScope="" ma:versionID="e5c305deb9d8e0dce95b228fa81951b8">
  <xsd:schema xmlns:xsd="http://www.w3.org/2001/XMLSchema" xmlns:xs="http://www.w3.org/2001/XMLSchema" xmlns:p="http://schemas.microsoft.com/office/2006/metadata/properties" xmlns:ns3="abd05ed1-3885-4ecc-8378-7fffb2e023d7" targetNamespace="http://schemas.microsoft.com/office/2006/metadata/properties" ma:root="true" ma:fieldsID="8b8b4a9005566ba9734fc276e04c4140" ns3:_="">
    <xsd:import namespace="abd05ed1-3885-4ecc-8378-7fffb2e023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05ed1-3885-4ecc-8378-7fffb2e023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E4C5D0-5AF2-4B8C-AE12-6596623E63C8}">
  <ds:schemaRefs>
    <ds:schemaRef ds:uri="abd05ed1-3885-4ecc-8378-7fffb2e023d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B1E85D9-2381-4FD6-89DA-0AC0212E810B}">
  <ds:schemaRefs>
    <ds:schemaRef ds:uri="abd05ed1-3885-4ecc-8378-7fffb2e023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C66367-084F-4647-B031-E98B9834F5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3029</Words>
  <Application>Microsoft Office PowerPoint</Application>
  <PresentationFormat>와이드스크린</PresentationFormat>
  <Paragraphs>791</Paragraphs>
  <Slides>62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맑은 고딕</vt:lpstr>
      <vt:lpstr>Arial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최수희</dc:creator>
  <cp:lastModifiedBy>박민정</cp:lastModifiedBy>
  <cp:revision>4</cp:revision>
  <dcterms:created xsi:type="dcterms:W3CDTF">2020-08-17T06:50:45Z</dcterms:created>
  <dcterms:modified xsi:type="dcterms:W3CDTF">2023-01-02T05:55:49Z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0x010100BF4B4CAE98B4B143AA5A0E2A70C5D719</vt:lpwstr>
  </property>
</Properties>
</file>